
<file path=[Content_Types].xml><?xml version="1.0" encoding="utf-8"?>
<Types xmlns="http://schemas.openxmlformats.org/package/2006/content-types">
  <Override PartName="/ppt/slides/slide6.xml" ContentType="application/vnd.openxmlformats-officedocument.presentationml.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diagrams/layout2.xml" ContentType="application/vnd.openxmlformats-officedocument.drawingml.diagramLayout+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4" r:id="rId3"/>
    <p:sldId id="261" r:id="rId4"/>
    <p:sldId id="260" r:id="rId5"/>
    <p:sldId id="258" r:id="rId6"/>
    <p:sldId id="259" r:id="rId7"/>
    <p:sldId id="268" r:id="rId8"/>
    <p:sldId id="269" r:id="rId9"/>
    <p:sldId id="273" r:id="rId10"/>
    <p:sldId id="275" r:id="rId11"/>
    <p:sldId id="257" r:id="rId12"/>
    <p:sldId id="276" r:id="rId13"/>
    <p:sldId id="272" r:id="rId14"/>
    <p:sldId id="266" r:id="rId15"/>
    <p:sldId id="262" r:id="rId16"/>
    <p:sldId id="267"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e" initials="C"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showPr>
  <p:clrMru>
    <a:srgbClr val="74B365"/>
    <a:srgbClr val="4D84C7"/>
    <a:srgbClr val="7EA9F0"/>
    <a:srgbClr val="009999"/>
    <a:srgbClr val="FF9933"/>
    <a:srgbClr val="FF99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522" y="-7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2007_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CA"/>
  <c:chart>
    <c:autoTitleDeleted val="1"/>
    <c:view3D>
      <c:rotX val="50"/>
      <c:rotY val="220"/>
      <c:perspective val="10"/>
    </c:view3D>
    <c:plotArea>
      <c:layout>
        <c:manualLayout>
          <c:layoutTarget val="inner"/>
          <c:xMode val="edge"/>
          <c:yMode val="edge"/>
          <c:x val="0.12814965100038261"/>
          <c:y val="9.6601742805966548E-2"/>
          <c:w val="0.7236157222472317"/>
          <c:h val="0.64415050867084589"/>
        </c:manualLayout>
      </c:layout>
      <c:pie3DChart>
        <c:varyColors val="1"/>
        <c:ser>
          <c:idx val="0"/>
          <c:order val="0"/>
          <c:tx>
            <c:strRef>
              <c:f>Sheet1!$B$1</c:f>
              <c:strCache>
                <c:ptCount val="1"/>
                <c:pt idx="0">
                  <c:v>Importance of Specific Training for Office Professionals</c:v>
                </c:pt>
              </c:strCache>
            </c:strRef>
          </c:tx>
          <c:dPt>
            <c:idx val="0"/>
            <c:spPr>
              <a:solidFill>
                <a:schemeClr val="accent2"/>
              </a:solidFill>
            </c:spPr>
          </c:dPt>
          <c:dPt>
            <c:idx val="1"/>
            <c:spPr>
              <a:solidFill>
                <a:schemeClr val="accent5"/>
              </a:solidFill>
            </c:spPr>
          </c:dPt>
          <c:dPt>
            <c:idx val="2"/>
            <c:spPr>
              <a:solidFill>
                <a:schemeClr val="accent3">
                  <a:lumMod val="60000"/>
                  <a:lumOff val="40000"/>
                </a:schemeClr>
              </a:solidFill>
            </c:spPr>
          </c:dPt>
          <c:dPt>
            <c:idx val="4"/>
            <c:spPr>
              <a:solidFill>
                <a:schemeClr val="accent6"/>
              </a:solidFill>
            </c:spPr>
          </c:dPt>
          <c:dLbls>
            <c:dLbl>
              <c:idx val="0"/>
              <c:layout>
                <c:manualLayout>
                  <c:x val="0.17055601601765039"/>
                  <c:y val="0.14675375179243558"/>
                </c:manualLayout>
              </c:layout>
              <c:tx>
                <c:rich>
                  <a:bodyPr/>
                  <a:lstStyle/>
                  <a:p>
                    <a:r>
                      <a:rPr lang="en-US" b="1" dirty="0" smtClean="0"/>
                      <a:t>Information/ Computer </a:t>
                    </a:r>
                    <a:r>
                      <a:rPr lang="en-US" b="1" dirty="0"/>
                      <a:t>Technology
52%</a:t>
                    </a:r>
                  </a:p>
                </c:rich>
              </c:tx>
              <c:dLblPos val="bestFit"/>
              <c:showCatName val="1"/>
              <c:showPercent val="1"/>
            </c:dLbl>
            <c:dLbl>
              <c:idx val="1"/>
              <c:layout/>
              <c:tx>
                <c:rich>
                  <a:bodyPr/>
                  <a:lstStyle/>
                  <a:p>
                    <a:r>
                      <a:rPr lang="en-US" b="1" dirty="0"/>
                      <a:t>Business Administration
23%</a:t>
                    </a:r>
                  </a:p>
                </c:rich>
              </c:tx>
              <c:dLblPos val="bestFit"/>
              <c:showCatName val="1"/>
              <c:showPercent val="1"/>
            </c:dLbl>
            <c:dLbl>
              <c:idx val="2"/>
              <c:layout>
                <c:manualLayout>
                  <c:x val="-0.10643865597976361"/>
                  <c:y val="-0.19882419356261488"/>
                </c:manualLayout>
              </c:layout>
              <c:tx>
                <c:rich>
                  <a:bodyPr/>
                  <a:lstStyle/>
                  <a:p>
                    <a:r>
                      <a:rPr lang="en-US" sz="1800" b="1" dirty="0" smtClean="0"/>
                      <a:t>Finance /   Accounting</a:t>
                    </a:r>
                    <a:r>
                      <a:rPr lang="en-US" sz="1800" b="1" dirty="0"/>
                      <a:t>
16%</a:t>
                    </a:r>
                  </a:p>
                </c:rich>
              </c:tx>
              <c:dLblPos val="bestFit"/>
              <c:showCatName val="1"/>
              <c:showPercent val="1"/>
            </c:dLbl>
            <c:dLbl>
              <c:idx val="3"/>
              <c:layout>
                <c:manualLayout>
                  <c:x val="8.9129107416869566E-2"/>
                  <c:y val="2.0982113871503748E-2"/>
                </c:manualLayout>
              </c:layout>
              <c:tx>
                <c:rich>
                  <a:bodyPr/>
                  <a:lstStyle/>
                  <a:p>
                    <a:r>
                      <a:rPr lang="en-US" b="1" dirty="0"/>
                      <a:t>Information Management
7%</a:t>
                    </a:r>
                  </a:p>
                </c:rich>
              </c:tx>
              <c:dLblPos val="bestFit"/>
              <c:showCatName val="1"/>
              <c:showPercent val="1"/>
            </c:dLbl>
            <c:dLbl>
              <c:idx val="4"/>
              <c:layout>
                <c:manualLayout>
                  <c:x val="-2.1785090715014967E-2"/>
                  <c:y val="-2.1960796694279936E-3"/>
                </c:manualLayout>
              </c:layout>
              <c:tx>
                <c:rich>
                  <a:bodyPr/>
                  <a:lstStyle/>
                  <a:p>
                    <a:r>
                      <a:rPr lang="en-US" b="1" dirty="0"/>
                      <a:t>Other
2%</a:t>
                    </a:r>
                  </a:p>
                </c:rich>
              </c:tx>
              <c:dLblPos val="bestFit"/>
              <c:showCatName val="1"/>
              <c:showPercent val="1"/>
            </c:dLbl>
            <c:txPr>
              <a:bodyPr rot="0"/>
              <a:lstStyle/>
              <a:p>
                <a:pPr>
                  <a:defRPr sz="1800" b="0"/>
                </a:pPr>
                <a:endParaRPr lang="en-US"/>
              </a:p>
            </c:txPr>
            <c:dLblPos val="bestFit"/>
            <c:showCatName val="1"/>
            <c:showPercent val="1"/>
            <c:showLeaderLines val="1"/>
          </c:dLbls>
          <c:cat>
            <c:strRef>
              <c:f>Sheet1!$A$2:$A$6</c:f>
              <c:strCache>
                <c:ptCount val="5"/>
                <c:pt idx="0">
                  <c:v>Information/Computer Technology</c:v>
                </c:pt>
                <c:pt idx="1">
                  <c:v>Business Administration</c:v>
                </c:pt>
                <c:pt idx="2">
                  <c:v>Finance / Accounting</c:v>
                </c:pt>
                <c:pt idx="3">
                  <c:v>Information Management</c:v>
                </c:pt>
                <c:pt idx="4">
                  <c:v>Other</c:v>
                </c:pt>
              </c:strCache>
            </c:strRef>
          </c:cat>
          <c:val>
            <c:numRef>
              <c:f>Sheet1!$B$2:$B$6</c:f>
              <c:numCache>
                <c:formatCode>0.00%</c:formatCode>
                <c:ptCount val="5"/>
                <c:pt idx="0">
                  <c:v>0.52</c:v>
                </c:pt>
                <c:pt idx="1">
                  <c:v>0.23</c:v>
                </c:pt>
                <c:pt idx="2">
                  <c:v>0.16000000000000028</c:v>
                </c:pt>
                <c:pt idx="3">
                  <c:v>7.0000000000000034E-2</c:v>
                </c:pt>
                <c:pt idx="4">
                  <c:v>2.0000000000000052E-2</c:v>
                </c:pt>
              </c:numCache>
            </c:numRef>
          </c:val>
        </c:ser>
        <c:dLbls>
          <c:showVal val="1"/>
        </c:dLbls>
      </c:pie3DChart>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CA"/>
  <c:style val="6"/>
  <c:chart>
    <c:plotArea>
      <c:layout/>
      <c:barChart>
        <c:barDir val="col"/>
        <c:grouping val="clustered"/>
        <c:ser>
          <c:idx val="0"/>
          <c:order val="0"/>
          <c:tx>
            <c:strRef>
              <c:f>Sheet1!$B$1</c:f>
              <c:strCache>
                <c:ptCount val="1"/>
                <c:pt idx="0">
                  <c:v>2009</c:v>
                </c:pt>
              </c:strCache>
            </c:strRef>
          </c:tx>
          <c:dLbls>
            <c:dLbl>
              <c:idx val="1"/>
              <c:layout/>
              <c:tx>
                <c:rich>
                  <a:bodyPr/>
                  <a:lstStyle/>
                  <a:p>
                    <a:r>
                      <a:rPr lang="en-US" dirty="0" smtClean="0"/>
                      <a:t>90%</a:t>
                    </a:r>
                    <a:endParaRPr lang="en-US" dirty="0"/>
                  </a:p>
                </c:rich>
              </c:tx>
              <c:dLblPos val="inEnd"/>
              <c:showVal val="1"/>
            </c:dLbl>
            <c:dLbl>
              <c:idx val="2"/>
              <c:layout>
                <c:manualLayout>
                  <c:x val="-2.7083333333333421E-2"/>
                  <c:y val="0"/>
                </c:manualLayout>
              </c:layout>
              <c:tx>
                <c:rich>
                  <a:bodyPr/>
                  <a:lstStyle/>
                  <a:p>
                    <a:r>
                      <a:rPr lang="en-US" dirty="0" smtClean="0"/>
                      <a:t>$11.07</a:t>
                    </a:r>
                    <a:endParaRPr lang="en-US" dirty="0"/>
                  </a:p>
                </c:rich>
              </c:tx>
              <c:dLblPos val="outEnd"/>
              <c:showVal val="1"/>
            </c:dLbl>
            <c:dLblPos val="inEnd"/>
            <c:showVal val="1"/>
          </c:dLbls>
          <c:cat>
            <c:strRef>
              <c:f>Sheet1!$A$2:$A$4</c:f>
              <c:strCache>
                <c:ptCount val="3"/>
                <c:pt idx="0">
                  <c:v>Enrollment 
(# of Students)</c:v>
                </c:pt>
                <c:pt idx="1">
                  <c:v>Job Placement (Percentage)</c:v>
                </c:pt>
                <c:pt idx="2">
                  <c:v>Salary 
(Average)</c:v>
                </c:pt>
              </c:strCache>
            </c:strRef>
          </c:cat>
          <c:val>
            <c:numRef>
              <c:f>Sheet1!$B$2:$B$4</c:f>
              <c:numCache>
                <c:formatCode>General</c:formatCode>
                <c:ptCount val="3"/>
                <c:pt idx="0">
                  <c:v>51</c:v>
                </c:pt>
                <c:pt idx="1">
                  <c:v>90</c:v>
                </c:pt>
                <c:pt idx="2">
                  <c:v>11.07</c:v>
                </c:pt>
              </c:numCache>
            </c:numRef>
          </c:val>
        </c:ser>
        <c:ser>
          <c:idx val="1"/>
          <c:order val="1"/>
          <c:tx>
            <c:strRef>
              <c:f>Sheet1!$C$1</c:f>
              <c:strCache>
                <c:ptCount val="1"/>
                <c:pt idx="0">
                  <c:v>2010</c:v>
                </c:pt>
              </c:strCache>
            </c:strRef>
          </c:tx>
          <c:dLbls>
            <c:dLbl>
              <c:idx val="0"/>
              <c:layout/>
              <c:dLblPos val="inEnd"/>
              <c:showVal val="1"/>
            </c:dLbl>
            <c:dLbl>
              <c:idx val="1"/>
              <c:layout/>
              <c:tx>
                <c:rich>
                  <a:bodyPr/>
                  <a:lstStyle/>
                  <a:p>
                    <a:r>
                      <a:rPr lang="en-US" dirty="0" smtClean="0"/>
                      <a:t>96%</a:t>
                    </a:r>
                    <a:endParaRPr lang="en-US" dirty="0"/>
                  </a:p>
                </c:rich>
              </c:tx>
              <c:dLblPos val="inEnd"/>
              <c:showVal val="1"/>
            </c:dLbl>
            <c:dLbl>
              <c:idx val="2"/>
              <c:layout>
                <c:manualLayout>
                  <c:x val="3.3333333333333381E-2"/>
                  <c:y val="3.1250000000000067E-3"/>
                </c:manualLayout>
              </c:layout>
              <c:tx>
                <c:rich>
                  <a:bodyPr/>
                  <a:lstStyle/>
                  <a:p>
                    <a:r>
                      <a:rPr lang="en-US" dirty="0" smtClean="0"/>
                      <a:t>$11.87</a:t>
                    </a:r>
                    <a:endParaRPr lang="en-US" dirty="0"/>
                  </a:p>
                </c:rich>
              </c:tx>
              <c:dLblPos val="outEnd"/>
              <c:showVal val="1"/>
            </c:dLbl>
            <c:dLblPos val="outEnd"/>
            <c:showVal val="1"/>
          </c:dLbls>
          <c:cat>
            <c:strRef>
              <c:f>Sheet1!$A$2:$A$4</c:f>
              <c:strCache>
                <c:ptCount val="3"/>
                <c:pt idx="0">
                  <c:v>Enrollment 
(# of Students)</c:v>
                </c:pt>
                <c:pt idx="1">
                  <c:v>Job Placement (Percentage)</c:v>
                </c:pt>
                <c:pt idx="2">
                  <c:v>Salary 
(Average)</c:v>
                </c:pt>
              </c:strCache>
            </c:strRef>
          </c:cat>
          <c:val>
            <c:numRef>
              <c:f>Sheet1!$C$2:$C$4</c:f>
              <c:numCache>
                <c:formatCode>General</c:formatCode>
                <c:ptCount val="3"/>
                <c:pt idx="0">
                  <c:v>59</c:v>
                </c:pt>
                <c:pt idx="1">
                  <c:v>96</c:v>
                </c:pt>
                <c:pt idx="2">
                  <c:v>11.870000000000006</c:v>
                </c:pt>
              </c:numCache>
            </c:numRef>
          </c:val>
        </c:ser>
        <c:axId val="82984960"/>
        <c:axId val="82986496"/>
      </c:barChart>
      <c:catAx>
        <c:axId val="82984960"/>
        <c:scaling>
          <c:orientation val="minMax"/>
        </c:scaling>
        <c:axPos val="b"/>
        <c:tickLblPos val="nextTo"/>
        <c:txPr>
          <a:bodyPr/>
          <a:lstStyle/>
          <a:p>
            <a:pPr>
              <a:defRPr>
                <a:latin typeface="Franklin Gothic Demi" pitchFamily="34" charset="0"/>
              </a:defRPr>
            </a:pPr>
            <a:endParaRPr lang="en-US"/>
          </a:p>
        </c:txPr>
        <c:crossAx val="82986496"/>
        <c:crosses val="autoZero"/>
        <c:auto val="1"/>
        <c:lblAlgn val="ctr"/>
        <c:lblOffset val="100"/>
      </c:catAx>
      <c:valAx>
        <c:axId val="82986496"/>
        <c:scaling>
          <c:orientation val="minMax"/>
          <c:max val="100"/>
        </c:scaling>
        <c:axPos val="l"/>
        <c:majorGridlines>
          <c:spPr>
            <a:ln cmpd="sng">
              <a:solidFill>
                <a:schemeClr val="accent1"/>
              </a:solidFill>
            </a:ln>
          </c:spPr>
        </c:majorGridlines>
        <c:numFmt formatCode="General" sourceLinked="1"/>
        <c:tickLblPos val="nextTo"/>
        <c:crossAx val="82984960"/>
        <c:crosses val="autoZero"/>
        <c:crossBetween val="between"/>
        <c:majorUnit val="20"/>
      </c:valAx>
      <c:spPr>
        <a:noFill/>
        <a:ln w="25400">
          <a:noFill/>
        </a:ln>
      </c:spPr>
    </c:plotArea>
    <c:legend>
      <c:legendPos val="r"/>
      <c:layout/>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7900F9-7C6E-48E9-B709-D4E1DB0F72BD}" type="doc">
      <dgm:prSet loTypeId="urn:microsoft.com/office/officeart/2005/8/layout/chevron2" loCatId="list" qsTypeId="urn:microsoft.com/office/officeart/2005/8/quickstyle/3d1" qsCatId="3D" csTypeId="urn:microsoft.com/office/officeart/2005/8/colors/accent3_2" csCatId="accent3" phldr="1"/>
      <dgm:spPr/>
    </dgm:pt>
    <dgm:pt modelId="{E9472363-CF5D-4C87-AE88-818D15A642E6}">
      <dgm:prSet phldrT="[Text]" custT="1"/>
      <dgm:spPr>
        <a:solidFill>
          <a:schemeClr val="accent4">
            <a:lumMod val="20000"/>
            <a:lumOff val="80000"/>
          </a:schemeClr>
        </a:solidFill>
      </dgm:spPr>
      <dgm:t>
        <a:bodyPr/>
        <a:lstStyle/>
        <a:p>
          <a:r>
            <a:rPr lang="en-CA" sz="2400" b="1" dirty="0" smtClean="0"/>
            <a:t>Latest office technologies </a:t>
          </a:r>
          <a:endParaRPr lang="en-US" sz="2400" b="1" dirty="0"/>
        </a:p>
      </dgm:t>
    </dgm:pt>
    <dgm:pt modelId="{5535AED7-5F03-4C45-B77B-385750FEFC78}" type="parTrans" cxnId="{C0024CA8-3438-453E-8058-A6A9BEF9A668}">
      <dgm:prSet/>
      <dgm:spPr/>
      <dgm:t>
        <a:bodyPr/>
        <a:lstStyle/>
        <a:p>
          <a:endParaRPr lang="en-US" b="1"/>
        </a:p>
      </dgm:t>
    </dgm:pt>
    <dgm:pt modelId="{3F4E16AE-D14A-45A5-B286-2991D0120E26}" type="sibTrans" cxnId="{C0024CA8-3438-453E-8058-A6A9BEF9A668}">
      <dgm:prSet/>
      <dgm:spPr/>
      <dgm:t>
        <a:bodyPr/>
        <a:lstStyle/>
        <a:p>
          <a:endParaRPr lang="en-US" b="1"/>
        </a:p>
      </dgm:t>
    </dgm:pt>
    <dgm:pt modelId="{C2045F0D-83DD-465D-926E-5604BD22876D}">
      <dgm:prSet phldrT="[Text]" custT="1"/>
      <dgm:spPr>
        <a:solidFill>
          <a:schemeClr val="accent4"/>
        </a:solidFill>
      </dgm:spPr>
      <dgm:t>
        <a:bodyPr/>
        <a:lstStyle/>
        <a:p>
          <a:r>
            <a:rPr lang="en-CA" sz="2000" b="1" dirty="0" smtClean="0"/>
            <a:t>2</a:t>
          </a:r>
          <a:endParaRPr lang="en-US" sz="2000" b="1" dirty="0"/>
        </a:p>
      </dgm:t>
    </dgm:pt>
    <dgm:pt modelId="{0F8A9E2C-9E00-44B6-8195-98FC107125F7}" type="parTrans" cxnId="{FE020ED2-7377-41E7-9244-603248DD4F46}">
      <dgm:prSet/>
      <dgm:spPr/>
      <dgm:t>
        <a:bodyPr/>
        <a:lstStyle/>
        <a:p>
          <a:endParaRPr lang="en-US" b="1"/>
        </a:p>
      </dgm:t>
    </dgm:pt>
    <dgm:pt modelId="{5DAD368C-2197-4971-A32C-0BBC71799D03}" type="sibTrans" cxnId="{FE020ED2-7377-41E7-9244-603248DD4F46}">
      <dgm:prSet/>
      <dgm:spPr/>
      <dgm:t>
        <a:bodyPr/>
        <a:lstStyle/>
        <a:p>
          <a:endParaRPr lang="en-US" b="1"/>
        </a:p>
      </dgm:t>
    </dgm:pt>
    <dgm:pt modelId="{4302FE3B-CBD0-4FD2-A614-2F1DD83F4528}">
      <dgm:prSet phldrT="[Text]" custT="1"/>
      <dgm:spPr>
        <a:solidFill>
          <a:schemeClr val="accent4"/>
        </a:solidFill>
      </dgm:spPr>
      <dgm:t>
        <a:bodyPr/>
        <a:lstStyle/>
        <a:p>
          <a:r>
            <a:rPr lang="en-CA" sz="2000" b="1" dirty="0" smtClean="0"/>
            <a:t>3</a:t>
          </a:r>
          <a:endParaRPr lang="en-US" sz="2000" b="1" dirty="0"/>
        </a:p>
      </dgm:t>
    </dgm:pt>
    <dgm:pt modelId="{87AB8808-D9DA-41FF-8D0E-A2773C0BBEE5}" type="parTrans" cxnId="{1E04B917-DEDB-47C5-8B98-088FAB91F146}">
      <dgm:prSet/>
      <dgm:spPr/>
      <dgm:t>
        <a:bodyPr/>
        <a:lstStyle/>
        <a:p>
          <a:endParaRPr lang="en-US" b="1"/>
        </a:p>
      </dgm:t>
    </dgm:pt>
    <dgm:pt modelId="{F43B9D51-9AD5-4D44-B447-369B78C93EA0}" type="sibTrans" cxnId="{1E04B917-DEDB-47C5-8B98-088FAB91F146}">
      <dgm:prSet/>
      <dgm:spPr/>
      <dgm:t>
        <a:bodyPr/>
        <a:lstStyle/>
        <a:p>
          <a:endParaRPr lang="en-US" b="1"/>
        </a:p>
      </dgm:t>
    </dgm:pt>
    <dgm:pt modelId="{2D059BB7-A3DE-4A7D-A974-55EC0226F0AA}">
      <dgm:prSet custT="1"/>
      <dgm:spPr>
        <a:solidFill>
          <a:schemeClr val="accent4"/>
        </a:solidFill>
      </dgm:spPr>
      <dgm:t>
        <a:bodyPr/>
        <a:lstStyle/>
        <a:p>
          <a:r>
            <a:rPr lang="en-CA" sz="2000" b="1" dirty="0" smtClean="0"/>
            <a:t>4</a:t>
          </a:r>
          <a:endParaRPr lang="en-US" sz="2000" b="1" dirty="0"/>
        </a:p>
      </dgm:t>
    </dgm:pt>
    <dgm:pt modelId="{DB7ADA20-6FE9-46B0-A891-2537371FAFB7}" type="parTrans" cxnId="{50A7B524-EC81-4C74-8F4C-FF23C8CCE6A8}">
      <dgm:prSet/>
      <dgm:spPr/>
      <dgm:t>
        <a:bodyPr/>
        <a:lstStyle/>
        <a:p>
          <a:endParaRPr lang="en-US" b="1"/>
        </a:p>
      </dgm:t>
    </dgm:pt>
    <dgm:pt modelId="{C0C6D57F-5372-47DB-AFC3-99525CD2762E}" type="sibTrans" cxnId="{50A7B524-EC81-4C74-8F4C-FF23C8CCE6A8}">
      <dgm:prSet/>
      <dgm:spPr/>
      <dgm:t>
        <a:bodyPr/>
        <a:lstStyle/>
        <a:p>
          <a:endParaRPr lang="en-US" b="1"/>
        </a:p>
      </dgm:t>
    </dgm:pt>
    <dgm:pt modelId="{8A76BF3A-3F2E-4762-B7F9-3FF7C6921CED}">
      <dgm:prSet custT="1"/>
      <dgm:spPr>
        <a:solidFill>
          <a:schemeClr val="accent4"/>
        </a:solidFill>
      </dgm:spPr>
      <dgm:t>
        <a:bodyPr/>
        <a:lstStyle/>
        <a:p>
          <a:r>
            <a:rPr lang="en-CA" sz="2000" b="1" dirty="0" smtClean="0"/>
            <a:t>5</a:t>
          </a:r>
          <a:endParaRPr lang="en-US" sz="2000" b="1" dirty="0"/>
        </a:p>
      </dgm:t>
    </dgm:pt>
    <dgm:pt modelId="{27906CA5-51EE-40A2-AD2B-C8A607FE7E68}" type="parTrans" cxnId="{97F41F8B-700F-482D-B993-70CA4ACF94AA}">
      <dgm:prSet/>
      <dgm:spPr/>
      <dgm:t>
        <a:bodyPr/>
        <a:lstStyle/>
        <a:p>
          <a:endParaRPr lang="en-US" b="1"/>
        </a:p>
      </dgm:t>
    </dgm:pt>
    <dgm:pt modelId="{6748DC02-4C99-40DD-8F5F-2D8CF0C4850D}" type="sibTrans" cxnId="{97F41F8B-700F-482D-B993-70CA4ACF94AA}">
      <dgm:prSet/>
      <dgm:spPr/>
      <dgm:t>
        <a:bodyPr/>
        <a:lstStyle/>
        <a:p>
          <a:endParaRPr lang="en-US" b="1"/>
        </a:p>
      </dgm:t>
    </dgm:pt>
    <dgm:pt modelId="{CBBEDE42-3DB2-4C61-A61D-28DEE96D7705}">
      <dgm:prSet custT="1"/>
      <dgm:spPr>
        <a:solidFill>
          <a:schemeClr val="accent4"/>
        </a:solidFill>
      </dgm:spPr>
      <dgm:t>
        <a:bodyPr/>
        <a:lstStyle/>
        <a:p>
          <a:r>
            <a:rPr lang="en-CA" sz="2000" b="1" dirty="0" smtClean="0"/>
            <a:t>6</a:t>
          </a:r>
          <a:endParaRPr lang="en-US" sz="2000" b="1" dirty="0"/>
        </a:p>
      </dgm:t>
    </dgm:pt>
    <dgm:pt modelId="{14E8E0AC-83C3-4F19-BE4F-05FFFA83D934}" type="parTrans" cxnId="{1E403AEF-F450-4866-8C96-F58880FF1EC1}">
      <dgm:prSet/>
      <dgm:spPr/>
      <dgm:t>
        <a:bodyPr/>
        <a:lstStyle/>
        <a:p>
          <a:endParaRPr lang="en-US" b="1"/>
        </a:p>
      </dgm:t>
    </dgm:pt>
    <dgm:pt modelId="{AF2E320A-8387-4FBC-AC72-4F7B0108959E}" type="sibTrans" cxnId="{1E403AEF-F450-4866-8C96-F58880FF1EC1}">
      <dgm:prSet/>
      <dgm:spPr/>
      <dgm:t>
        <a:bodyPr/>
        <a:lstStyle/>
        <a:p>
          <a:endParaRPr lang="en-US" b="1"/>
        </a:p>
      </dgm:t>
    </dgm:pt>
    <dgm:pt modelId="{7F34131A-5BE1-4C93-BA2F-23EF16B0A9FC}">
      <dgm:prSet phldrT="[Text]" custT="1"/>
      <dgm:spPr>
        <a:solidFill>
          <a:schemeClr val="accent4"/>
        </a:solidFill>
      </dgm:spPr>
      <dgm:t>
        <a:bodyPr/>
        <a:lstStyle/>
        <a:p>
          <a:r>
            <a:rPr lang="en-CA" sz="2000" b="1" dirty="0" smtClean="0"/>
            <a:t>1</a:t>
          </a:r>
          <a:endParaRPr lang="en-US" sz="2000" b="1" dirty="0"/>
        </a:p>
      </dgm:t>
    </dgm:pt>
    <dgm:pt modelId="{503B3841-EFBC-4C98-9860-920D58AEA66B}" type="parTrans" cxnId="{F8542831-BE66-49F5-BF9E-17C3BF923D72}">
      <dgm:prSet/>
      <dgm:spPr/>
      <dgm:t>
        <a:bodyPr/>
        <a:lstStyle/>
        <a:p>
          <a:endParaRPr lang="en-US" b="1"/>
        </a:p>
      </dgm:t>
    </dgm:pt>
    <dgm:pt modelId="{168ED798-1F45-402F-B100-0D1FAED650C6}" type="sibTrans" cxnId="{F8542831-BE66-49F5-BF9E-17C3BF923D72}">
      <dgm:prSet/>
      <dgm:spPr/>
      <dgm:t>
        <a:bodyPr/>
        <a:lstStyle/>
        <a:p>
          <a:endParaRPr lang="en-US" b="1"/>
        </a:p>
      </dgm:t>
    </dgm:pt>
    <dgm:pt modelId="{B09B2FA8-D182-46B0-8E8A-CE572DF0CD62}">
      <dgm:prSet phldrT="[Text]" custT="1"/>
      <dgm:spPr>
        <a:solidFill>
          <a:schemeClr val="accent4">
            <a:lumMod val="20000"/>
            <a:lumOff val="80000"/>
          </a:schemeClr>
        </a:solidFill>
      </dgm:spPr>
      <dgm:t>
        <a:bodyPr/>
        <a:lstStyle/>
        <a:p>
          <a:r>
            <a:rPr lang="en-CA" sz="2400" b="1" dirty="0" smtClean="0"/>
            <a:t>Connected to the business community</a:t>
          </a:r>
          <a:endParaRPr lang="en-US" sz="2400" b="1" dirty="0"/>
        </a:p>
      </dgm:t>
    </dgm:pt>
    <dgm:pt modelId="{9EEBA038-5804-4C2E-972B-E8D280474B0D}" type="parTrans" cxnId="{07A774F2-E755-4544-9E48-28DA6F93C50A}">
      <dgm:prSet/>
      <dgm:spPr/>
      <dgm:t>
        <a:bodyPr/>
        <a:lstStyle/>
        <a:p>
          <a:endParaRPr lang="en-US" b="1"/>
        </a:p>
      </dgm:t>
    </dgm:pt>
    <dgm:pt modelId="{566A37F9-8BA3-49F3-BFD7-F97F45B3CD42}" type="sibTrans" cxnId="{07A774F2-E755-4544-9E48-28DA6F93C50A}">
      <dgm:prSet/>
      <dgm:spPr/>
      <dgm:t>
        <a:bodyPr/>
        <a:lstStyle/>
        <a:p>
          <a:endParaRPr lang="en-US" b="1"/>
        </a:p>
      </dgm:t>
    </dgm:pt>
    <dgm:pt modelId="{1CC8BCD5-478A-469E-8052-F44857723284}">
      <dgm:prSet phldrT="[Text]" custT="1"/>
      <dgm:spPr>
        <a:solidFill>
          <a:schemeClr val="accent4">
            <a:lumMod val="20000"/>
            <a:lumOff val="80000"/>
          </a:schemeClr>
        </a:solidFill>
      </dgm:spPr>
      <dgm:t>
        <a:bodyPr/>
        <a:lstStyle/>
        <a:p>
          <a:r>
            <a:rPr lang="en-CA" sz="2400" b="1" dirty="0" smtClean="0"/>
            <a:t>A first-rate co-op placement office</a:t>
          </a:r>
          <a:endParaRPr lang="en-US" sz="2400" b="1" dirty="0"/>
        </a:p>
      </dgm:t>
    </dgm:pt>
    <dgm:pt modelId="{628B495F-A6DE-4297-9C70-A3D0A76DCDB7}" type="parTrans" cxnId="{EFB76B91-D178-4658-BDB3-65337C636043}">
      <dgm:prSet/>
      <dgm:spPr/>
      <dgm:t>
        <a:bodyPr/>
        <a:lstStyle/>
        <a:p>
          <a:endParaRPr lang="en-US" b="1"/>
        </a:p>
      </dgm:t>
    </dgm:pt>
    <dgm:pt modelId="{7AC29069-42B2-4A6D-983F-304BFE43504C}" type="sibTrans" cxnId="{EFB76B91-D178-4658-BDB3-65337C636043}">
      <dgm:prSet/>
      <dgm:spPr/>
      <dgm:t>
        <a:bodyPr/>
        <a:lstStyle/>
        <a:p>
          <a:endParaRPr lang="en-US" b="1"/>
        </a:p>
      </dgm:t>
    </dgm:pt>
    <dgm:pt modelId="{51543229-02D9-4769-91A6-2821C216C695}">
      <dgm:prSet custT="1"/>
      <dgm:spPr>
        <a:solidFill>
          <a:schemeClr val="accent4">
            <a:lumMod val="20000"/>
            <a:lumOff val="80000"/>
          </a:schemeClr>
        </a:solidFill>
      </dgm:spPr>
      <dgm:t>
        <a:bodyPr/>
        <a:lstStyle/>
        <a:p>
          <a:r>
            <a:rPr lang="en-CA" sz="2400" b="1" dirty="0" smtClean="0"/>
            <a:t>Focus on customer service</a:t>
          </a:r>
          <a:endParaRPr lang="en-US" sz="2400" b="1" dirty="0"/>
        </a:p>
      </dgm:t>
    </dgm:pt>
    <dgm:pt modelId="{2F7E04B7-9C1C-4727-89AD-02BDD59909A7}" type="parTrans" cxnId="{18416442-D0F8-4AC1-809E-65961538B557}">
      <dgm:prSet/>
      <dgm:spPr/>
      <dgm:t>
        <a:bodyPr/>
        <a:lstStyle/>
        <a:p>
          <a:endParaRPr lang="en-US" b="1"/>
        </a:p>
      </dgm:t>
    </dgm:pt>
    <dgm:pt modelId="{78CE5C8E-1568-4824-8F3F-CE09154EEBB7}" type="sibTrans" cxnId="{18416442-D0F8-4AC1-809E-65961538B557}">
      <dgm:prSet/>
      <dgm:spPr/>
      <dgm:t>
        <a:bodyPr/>
        <a:lstStyle/>
        <a:p>
          <a:endParaRPr lang="en-US" b="1"/>
        </a:p>
      </dgm:t>
    </dgm:pt>
    <dgm:pt modelId="{1EC59EA1-5253-43C4-A735-2775F7C7B259}">
      <dgm:prSet custT="1"/>
      <dgm:spPr>
        <a:solidFill>
          <a:schemeClr val="accent4">
            <a:lumMod val="20000"/>
            <a:lumOff val="80000"/>
          </a:schemeClr>
        </a:solidFill>
      </dgm:spPr>
      <dgm:t>
        <a:bodyPr/>
        <a:lstStyle/>
        <a:p>
          <a:r>
            <a:rPr lang="en-CA" sz="2400" b="1" smtClean="0"/>
            <a:t>Supervisory </a:t>
          </a:r>
          <a:r>
            <a:rPr lang="en-CA" sz="2400" b="1" dirty="0" smtClean="0"/>
            <a:t>skills training</a:t>
          </a:r>
          <a:endParaRPr lang="en-US" sz="2400" b="1" dirty="0"/>
        </a:p>
      </dgm:t>
    </dgm:pt>
    <dgm:pt modelId="{7CFB83CF-DB91-4ABF-8863-92C396127645}" type="parTrans" cxnId="{AD901FCC-C2AC-4C30-8DBE-55A13F695D36}">
      <dgm:prSet/>
      <dgm:spPr/>
      <dgm:t>
        <a:bodyPr/>
        <a:lstStyle/>
        <a:p>
          <a:endParaRPr lang="en-US" b="1"/>
        </a:p>
      </dgm:t>
    </dgm:pt>
    <dgm:pt modelId="{DD1D74E0-6E4E-4762-B8B1-737813A67305}" type="sibTrans" cxnId="{AD901FCC-C2AC-4C30-8DBE-55A13F695D36}">
      <dgm:prSet/>
      <dgm:spPr/>
      <dgm:t>
        <a:bodyPr/>
        <a:lstStyle/>
        <a:p>
          <a:endParaRPr lang="en-US" b="1"/>
        </a:p>
      </dgm:t>
    </dgm:pt>
    <dgm:pt modelId="{C500F232-3B96-4379-96FC-CFD737A1A039}">
      <dgm:prSet custT="1"/>
      <dgm:spPr>
        <a:solidFill>
          <a:schemeClr val="accent4">
            <a:lumMod val="20000"/>
            <a:lumOff val="80000"/>
          </a:schemeClr>
        </a:solidFill>
      </dgm:spPr>
      <dgm:t>
        <a:bodyPr/>
        <a:lstStyle/>
        <a:p>
          <a:r>
            <a:rPr lang="en-CA" sz="2400" b="1" dirty="0" smtClean="0"/>
            <a:t>Interview training, </a:t>
          </a:r>
          <a:r>
            <a:rPr lang="en-CA" sz="2300" b="1" dirty="0" smtClean="0"/>
            <a:t>practice makes perfect!</a:t>
          </a:r>
          <a:endParaRPr lang="en-US" sz="2300" b="1" dirty="0"/>
        </a:p>
      </dgm:t>
    </dgm:pt>
    <dgm:pt modelId="{2239F1DB-541B-4323-BE52-4E485E59DE51}" type="parTrans" cxnId="{D023F023-6664-42AF-A74C-A27FC8596396}">
      <dgm:prSet/>
      <dgm:spPr/>
      <dgm:t>
        <a:bodyPr/>
        <a:lstStyle/>
        <a:p>
          <a:endParaRPr lang="en-US" b="1"/>
        </a:p>
      </dgm:t>
    </dgm:pt>
    <dgm:pt modelId="{2AEAEF8E-C716-43FE-97DA-4E776A18682E}" type="sibTrans" cxnId="{D023F023-6664-42AF-A74C-A27FC8596396}">
      <dgm:prSet/>
      <dgm:spPr/>
      <dgm:t>
        <a:bodyPr/>
        <a:lstStyle/>
        <a:p>
          <a:endParaRPr lang="en-US" b="1"/>
        </a:p>
      </dgm:t>
    </dgm:pt>
    <dgm:pt modelId="{4210C123-21AE-41D2-9FAB-9E53A9AD63F5}" type="pres">
      <dgm:prSet presAssocID="{D47900F9-7C6E-48E9-B709-D4E1DB0F72BD}" presName="linearFlow" presStyleCnt="0">
        <dgm:presLayoutVars>
          <dgm:dir/>
          <dgm:animLvl val="lvl"/>
          <dgm:resizeHandles val="exact"/>
        </dgm:presLayoutVars>
      </dgm:prSet>
      <dgm:spPr/>
    </dgm:pt>
    <dgm:pt modelId="{5A7407BD-095F-4DE1-A543-88A9D69499AF}" type="pres">
      <dgm:prSet presAssocID="{7F34131A-5BE1-4C93-BA2F-23EF16B0A9FC}" presName="composite" presStyleCnt="0"/>
      <dgm:spPr/>
    </dgm:pt>
    <dgm:pt modelId="{AE045B58-F6B0-49B0-86FE-6FE5DCC16FE1}" type="pres">
      <dgm:prSet presAssocID="{7F34131A-5BE1-4C93-BA2F-23EF16B0A9FC}" presName="parentText" presStyleLbl="alignNode1" presStyleIdx="0" presStyleCnt="6">
        <dgm:presLayoutVars>
          <dgm:chMax val="1"/>
          <dgm:bulletEnabled val="1"/>
        </dgm:presLayoutVars>
      </dgm:prSet>
      <dgm:spPr/>
      <dgm:t>
        <a:bodyPr/>
        <a:lstStyle/>
        <a:p>
          <a:endParaRPr lang="en-US"/>
        </a:p>
      </dgm:t>
    </dgm:pt>
    <dgm:pt modelId="{8F0D32D8-CDAA-4889-89D8-F21F6CF8B92C}" type="pres">
      <dgm:prSet presAssocID="{7F34131A-5BE1-4C93-BA2F-23EF16B0A9FC}" presName="descendantText" presStyleLbl="alignAcc1" presStyleIdx="0" presStyleCnt="6" custScaleX="82756">
        <dgm:presLayoutVars>
          <dgm:bulletEnabled val="1"/>
        </dgm:presLayoutVars>
      </dgm:prSet>
      <dgm:spPr/>
      <dgm:t>
        <a:bodyPr/>
        <a:lstStyle/>
        <a:p>
          <a:endParaRPr lang="en-US"/>
        </a:p>
      </dgm:t>
    </dgm:pt>
    <dgm:pt modelId="{11C7DD9D-E59E-49EA-A3AA-13CC3F5E6F40}" type="pres">
      <dgm:prSet presAssocID="{168ED798-1F45-402F-B100-0D1FAED650C6}" presName="sp" presStyleCnt="0"/>
      <dgm:spPr/>
    </dgm:pt>
    <dgm:pt modelId="{4352BA09-A50C-49C2-8F24-3AFC53F45F02}" type="pres">
      <dgm:prSet presAssocID="{C2045F0D-83DD-465D-926E-5604BD22876D}" presName="composite" presStyleCnt="0"/>
      <dgm:spPr/>
    </dgm:pt>
    <dgm:pt modelId="{4A0239B5-615D-404F-AD00-0F62E2A0B4ED}" type="pres">
      <dgm:prSet presAssocID="{C2045F0D-83DD-465D-926E-5604BD22876D}" presName="parentText" presStyleLbl="alignNode1" presStyleIdx="1" presStyleCnt="6">
        <dgm:presLayoutVars>
          <dgm:chMax val="1"/>
          <dgm:bulletEnabled val="1"/>
        </dgm:presLayoutVars>
      </dgm:prSet>
      <dgm:spPr/>
      <dgm:t>
        <a:bodyPr/>
        <a:lstStyle/>
        <a:p>
          <a:endParaRPr lang="en-US"/>
        </a:p>
      </dgm:t>
    </dgm:pt>
    <dgm:pt modelId="{7C2D0C6A-58FC-4590-B0A4-CD0C3A31F194}" type="pres">
      <dgm:prSet presAssocID="{C2045F0D-83DD-465D-926E-5604BD22876D}" presName="descendantText" presStyleLbl="alignAcc1" presStyleIdx="1" presStyleCnt="6" custScaleX="82694">
        <dgm:presLayoutVars>
          <dgm:bulletEnabled val="1"/>
        </dgm:presLayoutVars>
      </dgm:prSet>
      <dgm:spPr/>
      <dgm:t>
        <a:bodyPr/>
        <a:lstStyle/>
        <a:p>
          <a:endParaRPr lang="en-US"/>
        </a:p>
      </dgm:t>
    </dgm:pt>
    <dgm:pt modelId="{E39587F9-BF43-4DFB-A04E-AF5EE32395B3}" type="pres">
      <dgm:prSet presAssocID="{5DAD368C-2197-4971-A32C-0BBC71799D03}" presName="sp" presStyleCnt="0"/>
      <dgm:spPr/>
    </dgm:pt>
    <dgm:pt modelId="{14D37DC7-9EEB-4DE7-A6D0-CB93DC085D4A}" type="pres">
      <dgm:prSet presAssocID="{4302FE3B-CBD0-4FD2-A614-2F1DD83F4528}" presName="composite" presStyleCnt="0"/>
      <dgm:spPr/>
    </dgm:pt>
    <dgm:pt modelId="{BA65D968-8D41-4CB7-B51A-B409833E372B}" type="pres">
      <dgm:prSet presAssocID="{4302FE3B-CBD0-4FD2-A614-2F1DD83F4528}" presName="parentText" presStyleLbl="alignNode1" presStyleIdx="2" presStyleCnt="6">
        <dgm:presLayoutVars>
          <dgm:chMax val="1"/>
          <dgm:bulletEnabled val="1"/>
        </dgm:presLayoutVars>
      </dgm:prSet>
      <dgm:spPr/>
      <dgm:t>
        <a:bodyPr/>
        <a:lstStyle/>
        <a:p>
          <a:endParaRPr lang="en-US"/>
        </a:p>
      </dgm:t>
    </dgm:pt>
    <dgm:pt modelId="{3675B7CC-F459-4BB3-B1EA-89C9E97BFD04}" type="pres">
      <dgm:prSet presAssocID="{4302FE3B-CBD0-4FD2-A614-2F1DD83F4528}" presName="descendantText" presStyleLbl="alignAcc1" presStyleIdx="2" presStyleCnt="6" custScaleX="82694">
        <dgm:presLayoutVars>
          <dgm:bulletEnabled val="1"/>
        </dgm:presLayoutVars>
      </dgm:prSet>
      <dgm:spPr/>
      <dgm:t>
        <a:bodyPr/>
        <a:lstStyle/>
        <a:p>
          <a:endParaRPr lang="en-US"/>
        </a:p>
      </dgm:t>
    </dgm:pt>
    <dgm:pt modelId="{2EB9AB58-BEA7-4FBD-BE0A-71A5AD2D945F}" type="pres">
      <dgm:prSet presAssocID="{F43B9D51-9AD5-4D44-B447-369B78C93EA0}" presName="sp" presStyleCnt="0"/>
      <dgm:spPr/>
    </dgm:pt>
    <dgm:pt modelId="{4AF2E952-A7F6-400A-A765-BA91D92DD2C9}" type="pres">
      <dgm:prSet presAssocID="{2D059BB7-A3DE-4A7D-A974-55EC0226F0AA}" presName="composite" presStyleCnt="0"/>
      <dgm:spPr/>
    </dgm:pt>
    <dgm:pt modelId="{D6B7E62F-0FBE-4C90-B74C-08883E2F116C}" type="pres">
      <dgm:prSet presAssocID="{2D059BB7-A3DE-4A7D-A974-55EC0226F0AA}" presName="parentText" presStyleLbl="alignNode1" presStyleIdx="3" presStyleCnt="6">
        <dgm:presLayoutVars>
          <dgm:chMax val="1"/>
          <dgm:bulletEnabled val="1"/>
        </dgm:presLayoutVars>
      </dgm:prSet>
      <dgm:spPr/>
      <dgm:t>
        <a:bodyPr/>
        <a:lstStyle/>
        <a:p>
          <a:endParaRPr lang="en-US"/>
        </a:p>
      </dgm:t>
    </dgm:pt>
    <dgm:pt modelId="{8712F6CB-EAE7-4260-9FC2-95B3DD131DB5}" type="pres">
      <dgm:prSet presAssocID="{2D059BB7-A3DE-4A7D-A974-55EC0226F0AA}" presName="descendantText" presStyleLbl="alignAcc1" presStyleIdx="3" presStyleCnt="6" custScaleX="82694">
        <dgm:presLayoutVars>
          <dgm:bulletEnabled val="1"/>
        </dgm:presLayoutVars>
      </dgm:prSet>
      <dgm:spPr/>
      <dgm:t>
        <a:bodyPr/>
        <a:lstStyle/>
        <a:p>
          <a:endParaRPr lang="en-US"/>
        </a:p>
      </dgm:t>
    </dgm:pt>
    <dgm:pt modelId="{63EBBC48-75BB-4416-8186-850C24F1E9AE}" type="pres">
      <dgm:prSet presAssocID="{C0C6D57F-5372-47DB-AFC3-99525CD2762E}" presName="sp" presStyleCnt="0"/>
      <dgm:spPr/>
    </dgm:pt>
    <dgm:pt modelId="{89941917-06C2-49EA-8EB4-8154DA6095EC}" type="pres">
      <dgm:prSet presAssocID="{8A76BF3A-3F2E-4762-B7F9-3FF7C6921CED}" presName="composite" presStyleCnt="0"/>
      <dgm:spPr/>
    </dgm:pt>
    <dgm:pt modelId="{B128B4A0-EE89-4789-A6B6-B1B028103136}" type="pres">
      <dgm:prSet presAssocID="{8A76BF3A-3F2E-4762-B7F9-3FF7C6921CED}" presName="parentText" presStyleLbl="alignNode1" presStyleIdx="4" presStyleCnt="6">
        <dgm:presLayoutVars>
          <dgm:chMax val="1"/>
          <dgm:bulletEnabled val="1"/>
        </dgm:presLayoutVars>
      </dgm:prSet>
      <dgm:spPr/>
      <dgm:t>
        <a:bodyPr/>
        <a:lstStyle/>
        <a:p>
          <a:endParaRPr lang="en-US"/>
        </a:p>
      </dgm:t>
    </dgm:pt>
    <dgm:pt modelId="{11B2F6FF-CCFF-4D52-847C-A0F70648EBE9}" type="pres">
      <dgm:prSet presAssocID="{8A76BF3A-3F2E-4762-B7F9-3FF7C6921CED}" presName="descendantText" presStyleLbl="alignAcc1" presStyleIdx="4" presStyleCnt="6" custScaleX="82694">
        <dgm:presLayoutVars>
          <dgm:bulletEnabled val="1"/>
        </dgm:presLayoutVars>
      </dgm:prSet>
      <dgm:spPr/>
      <dgm:t>
        <a:bodyPr/>
        <a:lstStyle/>
        <a:p>
          <a:endParaRPr lang="en-US"/>
        </a:p>
      </dgm:t>
    </dgm:pt>
    <dgm:pt modelId="{2BD2C776-B656-406F-BEDE-986E77DE5BC4}" type="pres">
      <dgm:prSet presAssocID="{6748DC02-4C99-40DD-8F5F-2D8CF0C4850D}" presName="sp" presStyleCnt="0"/>
      <dgm:spPr/>
    </dgm:pt>
    <dgm:pt modelId="{BD7FAD56-6EAC-4111-BF15-CE5E9C4CE051}" type="pres">
      <dgm:prSet presAssocID="{CBBEDE42-3DB2-4C61-A61D-28DEE96D7705}" presName="composite" presStyleCnt="0"/>
      <dgm:spPr/>
    </dgm:pt>
    <dgm:pt modelId="{143C05E2-0D5A-42D1-90CF-9405CAB9956A}" type="pres">
      <dgm:prSet presAssocID="{CBBEDE42-3DB2-4C61-A61D-28DEE96D7705}" presName="parentText" presStyleLbl="alignNode1" presStyleIdx="5" presStyleCnt="6">
        <dgm:presLayoutVars>
          <dgm:chMax val="1"/>
          <dgm:bulletEnabled val="1"/>
        </dgm:presLayoutVars>
      </dgm:prSet>
      <dgm:spPr/>
      <dgm:t>
        <a:bodyPr/>
        <a:lstStyle/>
        <a:p>
          <a:endParaRPr lang="en-US"/>
        </a:p>
      </dgm:t>
    </dgm:pt>
    <dgm:pt modelId="{E8721AFD-891A-4539-82F1-E1E93737177F}" type="pres">
      <dgm:prSet presAssocID="{CBBEDE42-3DB2-4C61-A61D-28DEE96D7705}" presName="descendantText" presStyleLbl="alignAcc1" presStyleIdx="5" presStyleCnt="6" custScaleX="82694">
        <dgm:presLayoutVars>
          <dgm:bulletEnabled val="1"/>
        </dgm:presLayoutVars>
      </dgm:prSet>
      <dgm:spPr/>
      <dgm:t>
        <a:bodyPr/>
        <a:lstStyle/>
        <a:p>
          <a:endParaRPr lang="en-US"/>
        </a:p>
      </dgm:t>
    </dgm:pt>
  </dgm:ptLst>
  <dgm:cxnLst>
    <dgm:cxn modelId="{F8542831-BE66-49F5-BF9E-17C3BF923D72}" srcId="{D47900F9-7C6E-48E9-B709-D4E1DB0F72BD}" destId="{7F34131A-5BE1-4C93-BA2F-23EF16B0A9FC}" srcOrd="0" destOrd="0" parTransId="{503B3841-EFBC-4C98-9860-920D58AEA66B}" sibTransId="{168ED798-1F45-402F-B100-0D1FAED650C6}"/>
    <dgm:cxn modelId="{C9AF24F4-7845-4E2E-91EF-7C549073CDFE}" type="presOf" srcId="{B09B2FA8-D182-46B0-8E8A-CE572DF0CD62}" destId="{7C2D0C6A-58FC-4590-B0A4-CD0C3A31F194}" srcOrd="0" destOrd="0" presId="urn:microsoft.com/office/officeart/2005/8/layout/chevron2"/>
    <dgm:cxn modelId="{1E04B917-DEDB-47C5-8B98-088FAB91F146}" srcId="{D47900F9-7C6E-48E9-B709-D4E1DB0F72BD}" destId="{4302FE3B-CBD0-4FD2-A614-2F1DD83F4528}" srcOrd="2" destOrd="0" parTransId="{87AB8808-D9DA-41FF-8D0E-A2773C0BBEE5}" sibTransId="{F43B9D51-9AD5-4D44-B447-369B78C93EA0}"/>
    <dgm:cxn modelId="{C0024CA8-3438-453E-8058-A6A9BEF9A668}" srcId="{7F34131A-5BE1-4C93-BA2F-23EF16B0A9FC}" destId="{E9472363-CF5D-4C87-AE88-818D15A642E6}" srcOrd="0" destOrd="0" parTransId="{5535AED7-5F03-4C45-B77B-385750FEFC78}" sibTransId="{3F4E16AE-D14A-45A5-B286-2991D0120E26}"/>
    <dgm:cxn modelId="{A7EA48F7-EDFF-4DD9-9AC2-347BACBC68F1}" type="presOf" srcId="{D47900F9-7C6E-48E9-B709-D4E1DB0F72BD}" destId="{4210C123-21AE-41D2-9FAB-9E53A9AD63F5}" srcOrd="0" destOrd="0" presId="urn:microsoft.com/office/officeart/2005/8/layout/chevron2"/>
    <dgm:cxn modelId="{7A4DF89B-0E69-4F2B-A9A7-A59CC868B135}" type="presOf" srcId="{CBBEDE42-3DB2-4C61-A61D-28DEE96D7705}" destId="{143C05E2-0D5A-42D1-90CF-9405CAB9956A}" srcOrd="0" destOrd="0" presId="urn:microsoft.com/office/officeart/2005/8/layout/chevron2"/>
    <dgm:cxn modelId="{43828572-2BF1-4112-BCE8-B67B0CE88F4B}" type="presOf" srcId="{4302FE3B-CBD0-4FD2-A614-2F1DD83F4528}" destId="{BA65D968-8D41-4CB7-B51A-B409833E372B}" srcOrd="0" destOrd="0" presId="urn:microsoft.com/office/officeart/2005/8/layout/chevron2"/>
    <dgm:cxn modelId="{EFB76B91-D178-4658-BDB3-65337C636043}" srcId="{4302FE3B-CBD0-4FD2-A614-2F1DD83F4528}" destId="{1CC8BCD5-478A-469E-8052-F44857723284}" srcOrd="0" destOrd="0" parTransId="{628B495F-A6DE-4297-9C70-A3D0A76DCDB7}" sibTransId="{7AC29069-42B2-4A6D-983F-304BFE43504C}"/>
    <dgm:cxn modelId="{893E3474-E661-4815-9488-8A5E89536A15}" type="presOf" srcId="{C2045F0D-83DD-465D-926E-5604BD22876D}" destId="{4A0239B5-615D-404F-AD00-0F62E2A0B4ED}" srcOrd="0" destOrd="0" presId="urn:microsoft.com/office/officeart/2005/8/layout/chevron2"/>
    <dgm:cxn modelId="{B375E6E7-3C9B-4400-ADFF-E4A9FA64B98B}" type="presOf" srcId="{8A76BF3A-3F2E-4762-B7F9-3FF7C6921CED}" destId="{B128B4A0-EE89-4789-A6B6-B1B028103136}" srcOrd="0" destOrd="0" presId="urn:microsoft.com/office/officeart/2005/8/layout/chevron2"/>
    <dgm:cxn modelId="{1E403AEF-F450-4866-8C96-F58880FF1EC1}" srcId="{D47900F9-7C6E-48E9-B709-D4E1DB0F72BD}" destId="{CBBEDE42-3DB2-4C61-A61D-28DEE96D7705}" srcOrd="5" destOrd="0" parTransId="{14E8E0AC-83C3-4F19-BE4F-05FFFA83D934}" sibTransId="{AF2E320A-8387-4FBC-AC72-4F7B0108959E}"/>
    <dgm:cxn modelId="{43F074C1-3C0F-4123-95E9-AC1C3AA15A6D}" type="presOf" srcId="{1CC8BCD5-478A-469E-8052-F44857723284}" destId="{3675B7CC-F459-4BB3-B1EA-89C9E97BFD04}" srcOrd="0" destOrd="0" presId="urn:microsoft.com/office/officeart/2005/8/layout/chevron2"/>
    <dgm:cxn modelId="{C0E603FB-8608-4273-99B6-A47FAA92FACB}" type="presOf" srcId="{E9472363-CF5D-4C87-AE88-818D15A642E6}" destId="{8F0D32D8-CDAA-4889-89D8-F21F6CF8B92C}" srcOrd="0" destOrd="0" presId="urn:microsoft.com/office/officeart/2005/8/layout/chevron2"/>
    <dgm:cxn modelId="{FE020ED2-7377-41E7-9244-603248DD4F46}" srcId="{D47900F9-7C6E-48E9-B709-D4E1DB0F72BD}" destId="{C2045F0D-83DD-465D-926E-5604BD22876D}" srcOrd="1" destOrd="0" parTransId="{0F8A9E2C-9E00-44B6-8195-98FC107125F7}" sibTransId="{5DAD368C-2197-4971-A32C-0BBC71799D03}"/>
    <dgm:cxn modelId="{B30CDB6A-98B2-4F20-BD44-D9BBE3E5F8DC}" type="presOf" srcId="{7F34131A-5BE1-4C93-BA2F-23EF16B0A9FC}" destId="{AE045B58-F6B0-49B0-86FE-6FE5DCC16FE1}" srcOrd="0" destOrd="0" presId="urn:microsoft.com/office/officeart/2005/8/layout/chevron2"/>
    <dgm:cxn modelId="{63A72B7A-D39B-42E1-A42A-3308AC7EC4CD}" type="presOf" srcId="{C500F232-3B96-4379-96FC-CFD737A1A039}" destId="{E8721AFD-891A-4539-82F1-E1E93737177F}" srcOrd="0" destOrd="0" presId="urn:microsoft.com/office/officeart/2005/8/layout/chevron2"/>
    <dgm:cxn modelId="{7633838F-9E0F-4C0B-9243-ECDA09BDE70B}" type="presOf" srcId="{1EC59EA1-5253-43C4-A735-2775F7C7B259}" destId="{11B2F6FF-CCFF-4D52-847C-A0F70648EBE9}" srcOrd="0" destOrd="0" presId="urn:microsoft.com/office/officeart/2005/8/layout/chevron2"/>
    <dgm:cxn modelId="{50A7B524-EC81-4C74-8F4C-FF23C8CCE6A8}" srcId="{D47900F9-7C6E-48E9-B709-D4E1DB0F72BD}" destId="{2D059BB7-A3DE-4A7D-A974-55EC0226F0AA}" srcOrd="3" destOrd="0" parTransId="{DB7ADA20-6FE9-46B0-A891-2537371FAFB7}" sibTransId="{C0C6D57F-5372-47DB-AFC3-99525CD2762E}"/>
    <dgm:cxn modelId="{D023F023-6664-42AF-A74C-A27FC8596396}" srcId="{CBBEDE42-3DB2-4C61-A61D-28DEE96D7705}" destId="{C500F232-3B96-4379-96FC-CFD737A1A039}" srcOrd="0" destOrd="0" parTransId="{2239F1DB-541B-4323-BE52-4E485E59DE51}" sibTransId="{2AEAEF8E-C716-43FE-97DA-4E776A18682E}"/>
    <dgm:cxn modelId="{97F41F8B-700F-482D-B993-70CA4ACF94AA}" srcId="{D47900F9-7C6E-48E9-B709-D4E1DB0F72BD}" destId="{8A76BF3A-3F2E-4762-B7F9-3FF7C6921CED}" srcOrd="4" destOrd="0" parTransId="{27906CA5-51EE-40A2-AD2B-C8A607FE7E68}" sibTransId="{6748DC02-4C99-40DD-8F5F-2D8CF0C4850D}"/>
    <dgm:cxn modelId="{F07B80EE-6C9E-4852-86EA-D29A0F8D74E4}" type="presOf" srcId="{51543229-02D9-4769-91A6-2821C216C695}" destId="{8712F6CB-EAE7-4260-9FC2-95B3DD131DB5}" srcOrd="0" destOrd="0" presId="urn:microsoft.com/office/officeart/2005/8/layout/chevron2"/>
    <dgm:cxn modelId="{07A774F2-E755-4544-9E48-28DA6F93C50A}" srcId="{C2045F0D-83DD-465D-926E-5604BD22876D}" destId="{B09B2FA8-D182-46B0-8E8A-CE572DF0CD62}" srcOrd="0" destOrd="0" parTransId="{9EEBA038-5804-4C2E-972B-E8D280474B0D}" sibTransId="{566A37F9-8BA3-49F3-BFD7-F97F45B3CD42}"/>
    <dgm:cxn modelId="{9598B4E8-D20D-4392-8918-23B8392F6A30}" type="presOf" srcId="{2D059BB7-A3DE-4A7D-A974-55EC0226F0AA}" destId="{D6B7E62F-0FBE-4C90-B74C-08883E2F116C}" srcOrd="0" destOrd="0" presId="urn:microsoft.com/office/officeart/2005/8/layout/chevron2"/>
    <dgm:cxn modelId="{AD901FCC-C2AC-4C30-8DBE-55A13F695D36}" srcId="{8A76BF3A-3F2E-4762-B7F9-3FF7C6921CED}" destId="{1EC59EA1-5253-43C4-A735-2775F7C7B259}" srcOrd="0" destOrd="0" parTransId="{7CFB83CF-DB91-4ABF-8863-92C396127645}" sibTransId="{DD1D74E0-6E4E-4762-B8B1-737813A67305}"/>
    <dgm:cxn modelId="{18416442-D0F8-4AC1-809E-65961538B557}" srcId="{2D059BB7-A3DE-4A7D-A974-55EC0226F0AA}" destId="{51543229-02D9-4769-91A6-2821C216C695}" srcOrd="0" destOrd="0" parTransId="{2F7E04B7-9C1C-4727-89AD-02BDD59909A7}" sibTransId="{78CE5C8E-1568-4824-8F3F-CE09154EEBB7}"/>
    <dgm:cxn modelId="{D3D1E233-63C8-491B-8019-E693038D3B58}" type="presParOf" srcId="{4210C123-21AE-41D2-9FAB-9E53A9AD63F5}" destId="{5A7407BD-095F-4DE1-A543-88A9D69499AF}" srcOrd="0" destOrd="0" presId="urn:microsoft.com/office/officeart/2005/8/layout/chevron2"/>
    <dgm:cxn modelId="{03909C2F-DCD3-44F6-BDCF-E44BE6C17903}" type="presParOf" srcId="{5A7407BD-095F-4DE1-A543-88A9D69499AF}" destId="{AE045B58-F6B0-49B0-86FE-6FE5DCC16FE1}" srcOrd="0" destOrd="0" presId="urn:microsoft.com/office/officeart/2005/8/layout/chevron2"/>
    <dgm:cxn modelId="{5AD57519-95B1-4896-B6FF-E4139BBB7952}" type="presParOf" srcId="{5A7407BD-095F-4DE1-A543-88A9D69499AF}" destId="{8F0D32D8-CDAA-4889-89D8-F21F6CF8B92C}" srcOrd="1" destOrd="0" presId="urn:microsoft.com/office/officeart/2005/8/layout/chevron2"/>
    <dgm:cxn modelId="{EF2FDCBA-1A64-49E1-9129-88822868C8B8}" type="presParOf" srcId="{4210C123-21AE-41D2-9FAB-9E53A9AD63F5}" destId="{11C7DD9D-E59E-49EA-A3AA-13CC3F5E6F40}" srcOrd="1" destOrd="0" presId="urn:microsoft.com/office/officeart/2005/8/layout/chevron2"/>
    <dgm:cxn modelId="{4BD8C649-BF06-4F65-ACB4-B3CFD7E06174}" type="presParOf" srcId="{4210C123-21AE-41D2-9FAB-9E53A9AD63F5}" destId="{4352BA09-A50C-49C2-8F24-3AFC53F45F02}" srcOrd="2" destOrd="0" presId="urn:microsoft.com/office/officeart/2005/8/layout/chevron2"/>
    <dgm:cxn modelId="{A05C2E8E-4207-4F73-BB5A-5F73FCAA8E60}" type="presParOf" srcId="{4352BA09-A50C-49C2-8F24-3AFC53F45F02}" destId="{4A0239B5-615D-404F-AD00-0F62E2A0B4ED}" srcOrd="0" destOrd="0" presId="urn:microsoft.com/office/officeart/2005/8/layout/chevron2"/>
    <dgm:cxn modelId="{7A8A02DF-B0DF-4108-BB33-576EA9631E6E}" type="presParOf" srcId="{4352BA09-A50C-49C2-8F24-3AFC53F45F02}" destId="{7C2D0C6A-58FC-4590-B0A4-CD0C3A31F194}" srcOrd="1" destOrd="0" presId="urn:microsoft.com/office/officeart/2005/8/layout/chevron2"/>
    <dgm:cxn modelId="{22546138-FA93-43A4-87F6-803304E166A8}" type="presParOf" srcId="{4210C123-21AE-41D2-9FAB-9E53A9AD63F5}" destId="{E39587F9-BF43-4DFB-A04E-AF5EE32395B3}" srcOrd="3" destOrd="0" presId="urn:microsoft.com/office/officeart/2005/8/layout/chevron2"/>
    <dgm:cxn modelId="{D2F07DC0-1975-4D1A-BE18-8F4FD0895C9E}" type="presParOf" srcId="{4210C123-21AE-41D2-9FAB-9E53A9AD63F5}" destId="{14D37DC7-9EEB-4DE7-A6D0-CB93DC085D4A}" srcOrd="4" destOrd="0" presId="urn:microsoft.com/office/officeart/2005/8/layout/chevron2"/>
    <dgm:cxn modelId="{447FA93C-8B1A-4D00-99F4-161AA6F7EC4F}" type="presParOf" srcId="{14D37DC7-9EEB-4DE7-A6D0-CB93DC085D4A}" destId="{BA65D968-8D41-4CB7-B51A-B409833E372B}" srcOrd="0" destOrd="0" presId="urn:microsoft.com/office/officeart/2005/8/layout/chevron2"/>
    <dgm:cxn modelId="{AC8667CA-FDC2-4A04-B4B7-3FF619D5D2CB}" type="presParOf" srcId="{14D37DC7-9EEB-4DE7-A6D0-CB93DC085D4A}" destId="{3675B7CC-F459-4BB3-B1EA-89C9E97BFD04}" srcOrd="1" destOrd="0" presId="urn:microsoft.com/office/officeart/2005/8/layout/chevron2"/>
    <dgm:cxn modelId="{FCFC7C4C-03EC-494C-82B9-64B0B9CC98FE}" type="presParOf" srcId="{4210C123-21AE-41D2-9FAB-9E53A9AD63F5}" destId="{2EB9AB58-BEA7-4FBD-BE0A-71A5AD2D945F}" srcOrd="5" destOrd="0" presId="urn:microsoft.com/office/officeart/2005/8/layout/chevron2"/>
    <dgm:cxn modelId="{4BF3C075-C7BB-47E2-9683-B050C15ED17D}" type="presParOf" srcId="{4210C123-21AE-41D2-9FAB-9E53A9AD63F5}" destId="{4AF2E952-A7F6-400A-A765-BA91D92DD2C9}" srcOrd="6" destOrd="0" presId="urn:microsoft.com/office/officeart/2005/8/layout/chevron2"/>
    <dgm:cxn modelId="{E8DBE248-883C-4470-B3F9-2DD623FF20DD}" type="presParOf" srcId="{4AF2E952-A7F6-400A-A765-BA91D92DD2C9}" destId="{D6B7E62F-0FBE-4C90-B74C-08883E2F116C}" srcOrd="0" destOrd="0" presId="urn:microsoft.com/office/officeart/2005/8/layout/chevron2"/>
    <dgm:cxn modelId="{0A9DC17D-807B-4C18-B994-3C6F98082DFF}" type="presParOf" srcId="{4AF2E952-A7F6-400A-A765-BA91D92DD2C9}" destId="{8712F6CB-EAE7-4260-9FC2-95B3DD131DB5}" srcOrd="1" destOrd="0" presId="urn:microsoft.com/office/officeart/2005/8/layout/chevron2"/>
    <dgm:cxn modelId="{1E79D3AA-9E48-424C-96AE-F1DB2E243DA0}" type="presParOf" srcId="{4210C123-21AE-41D2-9FAB-9E53A9AD63F5}" destId="{63EBBC48-75BB-4416-8186-850C24F1E9AE}" srcOrd="7" destOrd="0" presId="urn:microsoft.com/office/officeart/2005/8/layout/chevron2"/>
    <dgm:cxn modelId="{6103F734-D05F-4097-A325-F22DE1B437DA}" type="presParOf" srcId="{4210C123-21AE-41D2-9FAB-9E53A9AD63F5}" destId="{89941917-06C2-49EA-8EB4-8154DA6095EC}" srcOrd="8" destOrd="0" presId="urn:microsoft.com/office/officeart/2005/8/layout/chevron2"/>
    <dgm:cxn modelId="{19B09996-F689-4F7F-BD15-0330CC90B2DE}" type="presParOf" srcId="{89941917-06C2-49EA-8EB4-8154DA6095EC}" destId="{B128B4A0-EE89-4789-A6B6-B1B028103136}" srcOrd="0" destOrd="0" presId="urn:microsoft.com/office/officeart/2005/8/layout/chevron2"/>
    <dgm:cxn modelId="{912A7332-DF8A-4F87-8C1B-B7E717B5C654}" type="presParOf" srcId="{89941917-06C2-49EA-8EB4-8154DA6095EC}" destId="{11B2F6FF-CCFF-4D52-847C-A0F70648EBE9}" srcOrd="1" destOrd="0" presId="urn:microsoft.com/office/officeart/2005/8/layout/chevron2"/>
    <dgm:cxn modelId="{A8CA71CD-1323-4D4F-85AE-F6DBC243D61E}" type="presParOf" srcId="{4210C123-21AE-41D2-9FAB-9E53A9AD63F5}" destId="{2BD2C776-B656-406F-BEDE-986E77DE5BC4}" srcOrd="9" destOrd="0" presId="urn:microsoft.com/office/officeart/2005/8/layout/chevron2"/>
    <dgm:cxn modelId="{BB036C0B-BABB-4414-BB5C-845500462F55}" type="presParOf" srcId="{4210C123-21AE-41D2-9FAB-9E53A9AD63F5}" destId="{BD7FAD56-6EAC-4111-BF15-CE5E9C4CE051}" srcOrd="10" destOrd="0" presId="urn:microsoft.com/office/officeart/2005/8/layout/chevron2"/>
    <dgm:cxn modelId="{C9A5AAB5-E59F-4016-8F05-8DAAC17E0A18}" type="presParOf" srcId="{BD7FAD56-6EAC-4111-BF15-CE5E9C4CE051}" destId="{143C05E2-0D5A-42D1-90CF-9405CAB9956A}" srcOrd="0" destOrd="0" presId="urn:microsoft.com/office/officeart/2005/8/layout/chevron2"/>
    <dgm:cxn modelId="{531C5478-813F-4CF8-9FC0-6791B37250A4}" type="presParOf" srcId="{BD7FAD56-6EAC-4111-BF15-CE5E9C4CE051}" destId="{E8721AFD-891A-4539-82F1-E1E93737177F}"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B4209D-AB48-4338-84A2-CECE1F75830C}" type="doc">
      <dgm:prSet loTypeId="urn:microsoft.com/office/officeart/2005/8/layout/venn1" loCatId="relationship" qsTypeId="urn:microsoft.com/office/officeart/2005/8/quickstyle/simple1" qsCatId="simple" csTypeId="urn:microsoft.com/office/officeart/2005/8/colors/accent4_2" csCatId="accent4" phldr="1"/>
      <dgm:spPr/>
    </dgm:pt>
    <dgm:pt modelId="{B1ACD6E6-70E5-449D-B4A0-90686A21C51F}">
      <dgm:prSet phldrT="[Text]" custT="1"/>
      <dgm:spPr/>
      <dgm:t>
        <a:bodyPr/>
        <a:lstStyle/>
        <a:p>
          <a:r>
            <a:rPr lang="en-CA" sz="2800" b="1" dirty="0" smtClean="0"/>
            <a:t>Education</a:t>
          </a:r>
          <a:endParaRPr lang="en-US" sz="2800" b="1" dirty="0"/>
        </a:p>
      </dgm:t>
    </dgm:pt>
    <dgm:pt modelId="{FB97ED0D-3902-44E1-A6D6-2048E9D91A85}" type="parTrans" cxnId="{E50CEBAA-35A5-4FED-BA99-3A20D20F6FAC}">
      <dgm:prSet/>
      <dgm:spPr/>
      <dgm:t>
        <a:bodyPr/>
        <a:lstStyle/>
        <a:p>
          <a:endParaRPr lang="en-US"/>
        </a:p>
      </dgm:t>
    </dgm:pt>
    <dgm:pt modelId="{6055A170-D77B-49A4-806F-9ACF8D0F555D}" type="sibTrans" cxnId="{E50CEBAA-35A5-4FED-BA99-3A20D20F6FAC}">
      <dgm:prSet/>
      <dgm:spPr/>
      <dgm:t>
        <a:bodyPr/>
        <a:lstStyle/>
        <a:p>
          <a:endParaRPr lang="en-US"/>
        </a:p>
      </dgm:t>
    </dgm:pt>
    <dgm:pt modelId="{8119A348-2745-4C04-9478-246FB78A75FB}">
      <dgm:prSet phldrT="[Text]" custT="1"/>
      <dgm:spPr/>
      <dgm:t>
        <a:bodyPr/>
        <a:lstStyle/>
        <a:p>
          <a:r>
            <a:rPr lang="en-CA" sz="2800" b="1" dirty="0" smtClean="0"/>
            <a:t>Tourism</a:t>
          </a:r>
          <a:endParaRPr lang="en-US" sz="2800" b="1" dirty="0"/>
        </a:p>
      </dgm:t>
    </dgm:pt>
    <dgm:pt modelId="{C0BBED6F-A540-4A57-A332-40E7BA958529}" type="parTrans" cxnId="{33A49418-32D4-4715-95D6-A27712A4C52E}">
      <dgm:prSet/>
      <dgm:spPr/>
      <dgm:t>
        <a:bodyPr/>
        <a:lstStyle/>
        <a:p>
          <a:endParaRPr lang="en-US"/>
        </a:p>
      </dgm:t>
    </dgm:pt>
    <dgm:pt modelId="{914BC638-85D3-4029-9C3F-D366234644FA}" type="sibTrans" cxnId="{33A49418-32D4-4715-95D6-A27712A4C52E}">
      <dgm:prSet/>
      <dgm:spPr/>
      <dgm:t>
        <a:bodyPr/>
        <a:lstStyle/>
        <a:p>
          <a:endParaRPr lang="en-US"/>
        </a:p>
      </dgm:t>
    </dgm:pt>
    <dgm:pt modelId="{CC6275B1-1563-4A05-A27F-F437EF67455F}">
      <dgm:prSet phldrT="[Text]" custT="1"/>
      <dgm:spPr/>
      <dgm:t>
        <a:bodyPr/>
        <a:lstStyle/>
        <a:p>
          <a:r>
            <a:rPr lang="en-CA" sz="2800" b="1" dirty="0" smtClean="0"/>
            <a:t>Small Manufacturing</a:t>
          </a:r>
          <a:endParaRPr lang="en-US" sz="2800" b="1" dirty="0"/>
        </a:p>
      </dgm:t>
    </dgm:pt>
    <dgm:pt modelId="{C2352B10-DCA6-4D4E-AEDA-46553CA903E7}" type="parTrans" cxnId="{CA19234D-41EA-47AD-9148-6EBD3FE13008}">
      <dgm:prSet/>
      <dgm:spPr/>
      <dgm:t>
        <a:bodyPr/>
        <a:lstStyle/>
        <a:p>
          <a:endParaRPr lang="en-US"/>
        </a:p>
      </dgm:t>
    </dgm:pt>
    <dgm:pt modelId="{6517623A-14BD-4B16-9B2B-C0CC5063AB17}" type="sibTrans" cxnId="{CA19234D-41EA-47AD-9148-6EBD3FE13008}">
      <dgm:prSet/>
      <dgm:spPr/>
      <dgm:t>
        <a:bodyPr/>
        <a:lstStyle/>
        <a:p>
          <a:endParaRPr lang="en-US"/>
        </a:p>
      </dgm:t>
    </dgm:pt>
    <dgm:pt modelId="{34E014CA-39F7-46BF-9CD5-A98B733FC3E1}">
      <dgm:prSet phldrT="[Text]" custT="1"/>
      <dgm:spPr/>
      <dgm:t>
        <a:bodyPr/>
        <a:lstStyle/>
        <a:p>
          <a:r>
            <a:rPr lang="en-CA" sz="2800" b="1" dirty="0" smtClean="0"/>
            <a:t>Municipal Government</a:t>
          </a:r>
          <a:endParaRPr lang="en-US" sz="2800" b="1" dirty="0"/>
        </a:p>
      </dgm:t>
    </dgm:pt>
    <dgm:pt modelId="{09BA2C58-8CB5-4ACB-9518-072E1524C29D}" type="parTrans" cxnId="{79639D9D-BD3E-42CD-A0AF-4DACC98FC99E}">
      <dgm:prSet/>
      <dgm:spPr/>
      <dgm:t>
        <a:bodyPr/>
        <a:lstStyle/>
        <a:p>
          <a:endParaRPr lang="en-US"/>
        </a:p>
      </dgm:t>
    </dgm:pt>
    <dgm:pt modelId="{B0F45BCE-FFB3-4F3D-956C-F39DDDDFB186}" type="sibTrans" cxnId="{79639D9D-BD3E-42CD-A0AF-4DACC98FC99E}">
      <dgm:prSet/>
      <dgm:spPr/>
      <dgm:t>
        <a:bodyPr/>
        <a:lstStyle/>
        <a:p>
          <a:endParaRPr lang="en-US"/>
        </a:p>
      </dgm:t>
    </dgm:pt>
    <dgm:pt modelId="{842F13D3-D0F5-4F83-A7A6-086388AE687D}">
      <dgm:prSet phldrT="[Text]" custT="1"/>
      <dgm:spPr/>
      <dgm:t>
        <a:bodyPr/>
        <a:lstStyle/>
        <a:p>
          <a:r>
            <a:rPr lang="en-CA" sz="2800" b="1" dirty="0" smtClean="0"/>
            <a:t>Insurance</a:t>
          </a:r>
          <a:endParaRPr lang="en-US" sz="2800" b="1" dirty="0"/>
        </a:p>
      </dgm:t>
    </dgm:pt>
    <dgm:pt modelId="{295DEEFF-6B15-45B6-A381-D374261443D2}" type="parTrans" cxnId="{209F69D9-A4DB-42E7-8FA6-E849925ABA56}">
      <dgm:prSet/>
      <dgm:spPr/>
      <dgm:t>
        <a:bodyPr/>
        <a:lstStyle/>
        <a:p>
          <a:endParaRPr lang="en-US"/>
        </a:p>
      </dgm:t>
    </dgm:pt>
    <dgm:pt modelId="{4583DC9E-EB42-47AC-8E10-AFB1AF2E5702}" type="sibTrans" cxnId="{209F69D9-A4DB-42E7-8FA6-E849925ABA56}">
      <dgm:prSet/>
      <dgm:spPr/>
      <dgm:t>
        <a:bodyPr/>
        <a:lstStyle/>
        <a:p>
          <a:endParaRPr lang="en-US"/>
        </a:p>
      </dgm:t>
    </dgm:pt>
    <dgm:pt modelId="{F65A8EAD-0561-447C-85DE-F8433D7BB296}" type="pres">
      <dgm:prSet presAssocID="{CFB4209D-AB48-4338-84A2-CECE1F75830C}" presName="compositeShape" presStyleCnt="0">
        <dgm:presLayoutVars>
          <dgm:chMax val="7"/>
          <dgm:dir/>
          <dgm:resizeHandles val="exact"/>
        </dgm:presLayoutVars>
      </dgm:prSet>
      <dgm:spPr/>
    </dgm:pt>
    <dgm:pt modelId="{8329083C-31A5-48CB-A7F4-5616CA3EC320}" type="pres">
      <dgm:prSet presAssocID="{B1ACD6E6-70E5-449D-B4A0-90686A21C51F}" presName="circ1" presStyleLbl="vennNode1" presStyleIdx="0" presStyleCnt="5" custScaleX="132805" custScaleY="132805" custLinFactNeighborX="612" custLinFactNeighborY="-56605"/>
      <dgm:spPr/>
      <dgm:t>
        <a:bodyPr/>
        <a:lstStyle/>
        <a:p>
          <a:endParaRPr lang="en-US"/>
        </a:p>
      </dgm:t>
    </dgm:pt>
    <dgm:pt modelId="{6205A564-BEC6-42A7-A337-F22817E33197}" type="pres">
      <dgm:prSet presAssocID="{B1ACD6E6-70E5-449D-B4A0-90686A21C51F}" presName="circ1Tx" presStyleLbl="revTx" presStyleIdx="0" presStyleCnt="0" custLinFactNeighborX="727" custLinFactNeighborY="40904">
        <dgm:presLayoutVars>
          <dgm:chMax val="0"/>
          <dgm:chPref val="0"/>
          <dgm:bulletEnabled val="1"/>
        </dgm:presLayoutVars>
      </dgm:prSet>
      <dgm:spPr/>
      <dgm:t>
        <a:bodyPr/>
        <a:lstStyle/>
        <a:p>
          <a:endParaRPr lang="en-US"/>
        </a:p>
      </dgm:t>
    </dgm:pt>
    <dgm:pt modelId="{556F9252-1E4C-46B9-8641-33D011FDE378}" type="pres">
      <dgm:prSet presAssocID="{8119A348-2745-4C04-9478-246FB78A75FB}" presName="circ2" presStyleLbl="vennNode1" presStyleIdx="1" presStyleCnt="5" custScaleX="132805" custScaleY="132805" custLinFactNeighborX="40750" custLinFactNeighborY="-24278"/>
      <dgm:spPr/>
      <dgm:t>
        <a:bodyPr/>
        <a:lstStyle/>
        <a:p>
          <a:endParaRPr lang="en-US"/>
        </a:p>
      </dgm:t>
    </dgm:pt>
    <dgm:pt modelId="{F4C85B52-8E21-44B1-BCEA-72CB81D62BFB}" type="pres">
      <dgm:prSet presAssocID="{8119A348-2745-4C04-9478-246FB78A75FB}" presName="circ2Tx" presStyleLbl="revTx" presStyleIdx="0" presStyleCnt="0" custLinFactNeighborX="-53006" custLinFactNeighborY="3141">
        <dgm:presLayoutVars>
          <dgm:chMax val="0"/>
          <dgm:chPref val="0"/>
          <dgm:bulletEnabled val="1"/>
        </dgm:presLayoutVars>
      </dgm:prSet>
      <dgm:spPr/>
      <dgm:t>
        <a:bodyPr/>
        <a:lstStyle/>
        <a:p>
          <a:endParaRPr lang="en-CA"/>
        </a:p>
      </dgm:t>
    </dgm:pt>
    <dgm:pt modelId="{B86CDEF0-24AB-4E44-8A9C-99796A2DD86F}" type="pres">
      <dgm:prSet presAssocID="{842F13D3-D0F5-4F83-A7A6-086388AE687D}" presName="circ3" presStyleLbl="vennNode1" presStyleIdx="2" presStyleCnt="5" custScaleX="133850" custScaleY="135949" custLinFactNeighborX="23721" custLinFactNeighborY="10193"/>
      <dgm:spPr/>
    </dgm:pt>
    <dgm:pt modelId="{43D0AD41-C250-41FF-AB1A-3FC921E7E4EE}" type="pres">
      <dgm:prSet presAssocID="{842F13D3-D0F5-4F83-A7A6-086388AE687D}" presName="circ3Tx" presStyleLbl="revTx" presStyleIdx="0" presStyleCnt="0" custLinFactNeighborX="-70629" custLinFactNeighborY="-23437">
        <dgm:presLayoutVars>
          <dgm:chMax val="0"/>
          <dgm:chPref val="0"/>
          <dgm:bulletEnabled val="1"/>
        </dgm:presLayoutVars>
      </dgm:prSet>
      <dgm:spPr/>
      <dgm:t>
        <a:bodyPr/>
        <a:lstStyle/>
        <a:p>
          <a:endParaRPr lang="en-US"/>
        </a:p>
      </dgm:t>
    </dgm:pt>
    <dgm:pt modelId="{71841F03-78C9-4C40-AECF-FDF54588D563}" type="pres">
      <dgm:prSet presAssocID="{34E014CA-39F7-46BF-9CD5-A98B733FC3E1}" presName="circ4" presStyleLbl="vennNode1" presStyleIdx="3" presStyleCnt="5" custScaleX="132805" custScaleY="132805" custLinFactNeighborX="-29086" custLinFactNeighborY="11765"/>
      <dgm:spPr/>
    </dgm:pt>
    <dgm:pt modelId="{DD122057-D218-4BA3-A129-DD57ECD81AB1}" type="pres">
      <dgm:prSet presAssocID="{34E014CA-39F7-46BF-9CD5-A98B733FC3E1}" presName="circ4Tx" presStyleLbl="revTx" presStyleIdx="0" presStyleCnt="0" custScaleY="35560" custLinFactNeighborX="64316" custLinFactNeighborY="-29941">
        <dgm:presLayoutVars>
          <dgm:chMax val="0"/>
          <dgm:chPref val="0"/>
          <dgm:bulletEnabled val="1"/>
        </dgm:presLayoutVars>
      </dgm:prSet>
      <dgm:spPr/>
      <dgm:t>
        <a:bodyPr/>
        <a:lstStyle/>
        <a:p>
          <a:endParaRPr lang="en-CA"/>
        </a:p>
      </dgm:t>
    </dgm:pt>
    <dgm:pt modelId="{81064594-7D8E-41A2-BCBE-41650D3068D3}" type="pres">
      <dgm:prSet presAssocID="{CC6275B1-1563-4A05-A27F-F437EF67455F}" presName="circ5" presStyleLbl="vennNode1" presStyleIdx="4" presStyleCnt="5" custScaleX="132805" custScaleY="132805" custLinFactNeighborX="-31405" custLinFactNeighborY="-28025"/>
      <dgm:spPr/>
    </dgm:pt>
    <dgm:pt modelId="{60AC2BD0-1A16-42F8-BD7A-3EF8B87F9106}" type="pres">
      <dgm:prSet presAssocID="{CC6275B1-1563-4A05-A27F-F437EF67455F}" presName="circ5Tx" presStyleLbl="revTx" presStyleIdx="0" presStyleCnt="0" custScaleX="121528" custScaleY="62333" custLinFactNeighborX="68846" custLinFactNeighborY="10023">
        <dgm:presLayoutVars>
          <dgm:chMax val="0"/>
          <dgm:chPref val="0"/>
          <dgm:bulletEnabled val="1"/>
        </dgm:presLayoutVars>
      </dgm:prSet>
      <dgm:spPr/>
      <dgm:t>
        <a:bodyPr/>
        <a:lstStyle/>
        <a:p>
          <a:endParaRPr lang="en-CA"/>
        </a:p>
      </dgm:t>
    </dgm:pt>
  </dgm:ptLst>
  <dgm:cxnLst>
    <dgm:cxn modelId="{57483A8D-BEBF-41E7-A285-C8FC3FD27838}" type="presOf" srcId="{842F13D3-D0F5-4F83-A7A6-086388AE687D}" destId="{43D0AD41-C250-41FF-AB1A-3FC921E7E4EE}" srcOrd="0" destOrd="0" presId="urn:microsoft.com/office/officeart/2005/8/layout/venn1"/>
    <dgm:cxn modelId="{79639D9D-BD3E-42CD-A0AF-4DACC98FC99E}" srcId="{CFB4209D-AB48-4338-84A2-CECE1F75830C}" destId="{34E014CA-39F7-46BF-9CD5-A98B733FC3E1}" srcOrd="3" destOrd="0" parTransId="{09BA2C58-8CB5-4ACB-9518-072E1524C29D}" sibTransId="{B0F45BCE-FFB3-4F3D-956C-F39DDDDFB186}"/>
    <dgm:cxn modelId="{6F945F6A-8FA3-468A-875D-C711520E7FD4}" type="presOf" srcId="{CC6275B1-1563-4A05-A27F-F437EF67455F}" destId="{60AC2BD0-1A16-42F8-BD7A-3EF8B87F9106}" srcOrd="0" destOrd="0" presId="urn:microsoft.com/office/officeart/2005/8/layout/venn1"/>
    <dgm:cxn modelId="{A0866A8D-59E3-4DA1-BAC3-1C27026126D2}" type="presOf" srcId="{CFB4209D-AB48-4338-84A2-CECE1F75830C}" destId="{F65A8EAD-0561-447C-85DE-F8433D7BB296}" srcOrd="0" destOrd="0" presId="urn:microsoft.com/office/officeart/2005/8/layout/venn1"/>
    <dgm:cxn modelId="{1B4DA052-9D77-4EC6-AEBE-71162FA66CDB}" type="presOf" srcId="{8119A348-2745-4C04-9478-246FB78A75FB}" destId="{F4C85B52-8E21-44B1-BCEA-72CB81D62BFB}" srcOrd="0" destOrd="0" presId="urn:microsoft.com/office/officeart/2005/8/layout/venn1"/>
    <dgm:cxn modelId="{33A49418-32D4-4715-95D6-A27712A4C52E}" srcId="{CFB4209D-AB48-4338-84A2-CECE1F75830C}" destId="{8119A348-2745-4C04-9478-246FB78A75FB}" srcOrd="1" destOrd="0" parTransId="{C0BBED6F-A540-4A57-A332-40E7BA958529}" sibTransId="{914BC638-85D3-4029-9C3F-D366234644FA}"/>
    <dgm:cxn modelId="{B8D63D6C-B052-4F8B-A633-862B310BA231}" type="presOf" srcId="{B1ACD6E6-70E5-449D-B4A0-90686A21C51F}" destId="{6205A564-BEC6-42A7-A337-F22817E33197}" srcOrd="0" destOrd="0" presId="urn:microsoft.com/office/officeart/2005/8/layout/venn1"/>
    <dgm:cxn modelId="{A3572772-9051-47FC-86CA-BB1A1C159C9C}" type="presOf" srcId="{34E014CA-39F7-46BF-9CD5-A98B733FC3E1}" destId="{DD122057-D218-4BA3-A129-DD57ECD81AB1}" srcOrd="0" destOrd="0" presId="urn:microsoft.com/office/officeart/2005/8/layout/venn1"/>
    <dgm:cxn modelId="{E50CEBAA-35A5-4FED-BA99-3A20D20F6FAC}" srcId="{CFB4209D-AB48-4338-84A2-CECE1F75830C}" destId="{B1ACD6E6-70E5-449D-B4A0-90686A21C51F}" srcOrd="0" destOrd="0" parTransId="{FB97ED0D-3902-44E1-A6D6-2048E9D91A85}" sibTransId="{6055A170-D77B-49A4-806F-9ACF8D0F555D}"/>
    <dgm:cxn modelId="{CA19234D-41EA-47AD-9148-6EBD3FE13008}" srcId="{CFB4209D-AB48-4338-84A2-CECE1F75830C}" destId="{CC6275B1-1563-4A05-A27F-F437EF67455F}" srcOrd="4" destOrd="0" parTransId="{C2352B10-DCA6-4D4E-AEDA-46553CA903E7}" sibTransId="{6517623A-14BD-4B16-9B2B-C0CC5063AB17}"/>
    <dgm:cxn modelId="{209F69D9-A4DB-42E7-8FA6-E849925ABA56}" srcId="{CFB4209D-AB48-4338-84A2-CECE1F75830C}" destId="{842F13D3-D0F5-4F83-A7A6-086388AE687D}" srcOrd="2" destOrd="0" parTransId="{295DEEFF-6B15-45B6-A381-D374261443D2}" sibTransId="{4583DC9E-EB42-47AC-8E10-AFB1AF2E5702}"/>
    <dgm:cxn modelId="{5D010894-BB43-48A0-81D1-202E38AE165A}" type="presParOf" srcId="{F65A8EAD-0561-447C-85DE-F8433D7BB296}" destId="{8329083C-31A5-48CB-A7F4-5616CA3EC320}" srcOrd="0" destOrd="0" presId="urn:microsoft.com/office/officeart/2005/8/layout/venn1"/>
    <dgm:cxn modelId="{B889CAE8-B1C2-4112-9039-EB595B8730F9}" type="presParOf" srcId="{F65A8EAD-0561-447C-85DE-F8433D7BB296}" destId="{6205A564-BEC6-42A7-A337-F22817E33197}" srcOrd="1" destOrd="0" presId="urn:microsoft.com/office/officeart/2005/8/layout/venn1"/>
    <dgm:cxn modelId="{36B9CF3C-746A-4C9D-8254-2B1B111ECA3F}" type="presParOf" srcId="{F65A8EAD-0561-447C-85DE-F8433D7BB296}" destId="{556F9252-1E4C-46B9-8641-33D011FDE378}" srcOrd="2" destOrd="0" presId="urn:microsoft.com/office/officeart/2005/8/layout/venn1"/>
    <dgm:cxn modelId="{9EDA72DA-6EAC-4D3C-A57A-334C6575BBCF}" type="presParOf" srcId="{F65A8EAD-0561-447C-85DE-F8433D7BB296}" destId="{F4C85B52-8E21-44B1-BCEA-72CB81D62BFB}" srcOrd="3" destOrd="0" presId="urn:microsoft.com/office/officeart/2005/8/layout/venn1"/>
    <dgm:cxn modelId="{EC25F3D5-5560-4EB6-884C-DBF00D5E2422}" type="presParOf" srcId="{F65A8EAD-0561-447C-85DE-F8433D7BB296}" destId="{B86CDEF0-24AB-4E44-8A9C-99796A2DD86F}" srcOrd="4" destOrd="0" presId="urn:microsoft.com/office/officeart/2005/8/layout/venn1"/>
    <dgm:cxn modelId="{8C8D4410-03A9-4BE2-96CE-FCC8AFB38BDB}" type="presParOf" srcId="{F65A8EAD-0561-447C-85DE-F8433D7BB296}" destId="{43D0AD41-C250-41FF-AB1A-3FC921E7E4EE}" srcOrd="5" destOrd="0" presId="urn:microsoft.com/office/officeart/2005/8/layout/venn1"/>
    <dgm:cxn modelId="{810FD492-D1AB-45B9-B1A9-A0466A4D0154}" type="presParOf" srcId="{F65A8EAD-0561-447C-85DE-F8433D7BB296}" destId="{71841F03-78C9-4C40-AECF-FDF54588D563}" srcOrd="6" destOrd="0" presId="urn:microsoft.com/office/officeart/2005/8/layout/venn1"/>
    <dgm:cxn modelId="{3C0C96A2-7D86-4419-BB1A-42C8111CFB3A}" type="presParOf" srcId="{F65A8EAD-0561-447C-85DE-F8433D7BB296}" destId="{DD122057-D218-4BA3-A129-DD57ECD81AB1}" srcOrd="7" destOrd="0" presId="urn:microsoft.com/office/officeart/2005/8/layout/venn1"/>
    <dgm:cxn modelId="{C6DAB7E4-7A09-4723-ABE5-5B2E1ECF5F58}" type="presParOf" srcId="{F65A8EAD-0561-447C-85DE-F8433D7BB296}" destId="{81064594-7D8E-41A2-BCBE-41650D3068D3}" srcOrd="8" destOrd="0" presId="urn:microsoft.com/office/officeart/2005/8/layout/venn1"/>
    <dgm:cxn modelId="{86341F80-0262-4C1A-8E05-B7191C22EC1B}" type="presParOf" srcId="{F65A8EAD-0561-447C-85DE-F8433D7BB296}" destId="{60AC2BD0-1A16-42F8-BD7A-3EF8B87F9106}" srcOrd="9"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045B58-F6B0-49B0-86FE-6FE5DCC16FE1}">
      <dsp:nvSpPr>
        <dsp:cNvPr id="0" name=""/>
        <dsp:cNvSpPr/>
      </dsp:nvSpPr>
      <dsp:spPr>
        <a:xfrm rot="5400000">
          <a:off x="582055" y="137696"/>
          <a:ext cx="894449" cy="626114"/>
        </a:xfrm>
        <a:prstGeom prst="chevron">
          <a:avLst/>
        </a:prstGeom>
        <a:solidFill>
          <a:schemeClr val="accent4"/>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CA" sz="2000" b="1" kern="1200" dirty="0" smtClean="0"/>
            <a:t>1</a:t>
          </a:r>
          <a:endParaRPr lang="en-US" sz="2000" b="1" kern="1200" dirty="0"/>
        </a:p>
      </dsp:txBody>
      <dsp:txXfrm rot="5400000">
        <a:off x="582055" y="137696"/>
        <a:ext cx="894449" cy="626114"/>
      </dsp:txXfrm>
    </dsp:sp>
    <dsp:sp modelId="{8F0D32D8-CDAA-4889-89D8-F21F6CF8B92C}">
      <dsp:nvSpPr>
        <dsp:cNvPr id="0" name=""/>
        <dsp:cNvSpPr/>
      </dsp:nvSpPr>
      <dsp:spPr>
        <a:xfrm rot="5400000">
          <a:off x="4545411" y="-2597052"/>
          <a:ext cx="581698" cy="5782861"/>
        </a:xfrm>
        <a:prstGeom prst="round2SameRect">
          <a:avLst/>
        </a:prstGeom>
        <a:solidFill>
          <a:schemeClr val="accent4">
            <a:lumMod val="20000"/>
            <a:lumOff val="8000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CA" sz="2400" b="1" kern="1200" dirty="0" smtClean="0"/>
            <a:t>Latest office technologies </a:t>
          </a:r>
          <a:endParaRPr lang="en-US" sz="2400" b="1" kern="1200" dirty="0"/>
        </a:p>
      </dsp:txBody>
      <dsp:txXfrm rot="5400000">
        <a:off x="4545411" y="-2597052"/>
        <a:ext cx="581698" cy="5782861"/>
      </dsp:txXfrm>
    </dsp:sp>
    <dsp:sp modelId="{4A0239B5-615D-404F-AD00-0F62E2A0B4ED}">
      <dsp:nvSpPr>
        <dsp:cNvPr id="0" name=""/>
        <dsp:cNvSpPr/>
      </dsp:nvSpPr>
      <dsp:spPr>
        <a:xfrm rot="5400000">
          <a:off x="582055" y="934025"/>
          <a:ext cx="894449" cy="626114"/>
        </a:xfrm>
        <a:prstGeom prst="chevron">
          <a:avLst/>
        </a:prstGeom>
        <a:solidFill>
          <a:schemeClr val="accent4"/>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CA" sz="2000" b="1" kern="1200" dirty="0" smtClean="0"/>
            <a:t>2</a:t>
          </a:r>
          <a:endParaRPr lang="en-US" sz="2000" b="1" kern="1200" dirty="0"/>
        </a:p>
      </dsp:txBody>
      <dsp:txXfrm rot="5400000">
        <a:off x="582055" y="934025"/>
        <a:ext cx="894449" cy="626114"/>
      </dsp:txXfrm>
    </dsp:sp>
    <dsp:sp modelId="{7C2D0C6A-58FC-4590-B0A4-CD0C3A31F194}">
      <dsp:nvSpPr>
        <dsp:cNvPr id="0" name=""/>
        <dsp:cNvSpPr/>
      </dsp:nvSpPr>
      <dsp:spPr>
        <a:xfrm rot="5400000">
          <a:off x="4542946" y="-1796545"/>
          <a:ext cx="581392" cy="5774199"/>
        </a:xfrm>
        <a:prstGeom prst="round2SameRect">
          <a:avLst/>
        </a:prstGeom>
        <a:solidFill>
          <a:schemeClr val="accent4">
            <a:lumMod val="20000"/>
            <a:lumOff val="8000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CA" sz="2400" b="1" kern="1200" dirty="0" smtClean="0"/>
            <a:t>Connected to the business community</a:t>
          </a:r>
          <a:endParaRPr lang="en-US" sz="2400" b="1" kern="1200" dirty="0"/>
        </a:p>
      </dsp:txBody>
      <dsp:txXfrm rot="5400000">
        <a:off x="4542946" y="-1796545"/>
        <a:ext cx="581392" cy="5774199"/>
      </dsp:txXfrm>
    </dsp:sp>
    <dsp:sp modelId="{BA65D968-8D41-4CB7-B51A-B409833E372B}">
      <dsp:nvSpPr>
        <dsp:cNvPr id="0" name=""/>
        <dsp:cNvSpPr/>
      </dsp:nvSpPr>
      <dsp:spPr>
        <a:xfrm rot="5400000">
          <a:off x="582055" y="1730354"/>
          <a:ext cx="894449" cy="626114"/>
        </a:xfrm>
        <a:prstGeom prst="chevron">
          <a:avLst/>
        </a:prstGeom>
        <a:solidFill>
          <a:schemeClr val="accent4"/>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CA" sz="2000" b="1" kern="1200" dirty="0" smtClean="0"/>
            <a:t>3</a:t>
          </a:r>
          <a:endParaRPr lang="en-US" sz="2000" b="1" kern="1200" dirty="0"/>
        </a:p>
      </dsp:txBody>
      <dsp:txXfrm rot="5400000">
        <a:off x="582055" y="1730354"/>
        <a:ext cx="894449" cy="626114"/>
      </dsp:txXfrm>
    </dsp:sp>
    <dsp:sp modelId="{3675B7CC-F459-4BB3-B1EA-89C9E97BFD04}">
      <dsp:nvSpPr>
        <dsp:cNvPr id="0" name=""/>
        <dsp:cNvSpPr/>
      </dsp:nvSpPr>
      <dsp:spPr>
        <a:xfrm rot="5400000">
          <a:off x="4542946" y="-1000216"/>
          <a:ext cx="581392" cy="5774199"/>
        </a:xfrm>
        <a:prstGeom prst="round2SameRect">
          <a:avLst/>
        </a:prstGeom>
        <a:solidFill>
          <a:schemeClr val="accent4">
            <a:lumMod val="20000"/>
            <a:lumOff val="8000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CA" sz="2400" b="1" kern="1200" dirty="0" smtClean="0"/>
            <a:t>A first-rate co-op placement office</a:t>
          </a:r>
          <a:endParaRPr lang="en-US" sz="2400" b="1" kern="1200" dirty="0"/>
        </a:p>
      </dsp:txBody>
      <dsp:txXfrm rot="5400000">
        <a:off x="4542946" y="-1000216"/>
        <a:ext cx="581392" cy="5774199"/>
      </dsp:txXfrm>
    </dsp:sp>
    <dsp:sp modelId="{D6B7E62F-0FBE-4C90-B74C-08883E2F116C}">
      <dsp:nvSpPr>
        <dsp:cNvPr id="0" name=""/>
        <dsp:cNvSpPr/>
      </dsp:nvSpPr>
      <dsp:spPr>
        <a:xfrm rot="5400000">
          <a:off x="582055" y="2526683"/>
          <a:ext cx="894449" cy="626114"/>
        </a:xfrm>
        <a:prstGeom prst="chevron">
          <a:avLst/>
        </a:prstGeom>
        <a:solidFill>
          <a:schemeClr val="accent4"/>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CA" sz="2000" b="1" kern="1200" dirty="0" smtClean="0"/>
            <a:t>4</a:t>
          </a:r>
          <a:endParaRPr lang="en-US" sz="2000" b="1" kern="1200" dirty="0"/>
        </a:p>
      </dsp:txBody>
      <dsp:txXfrm rot="5400000">
        <a:off x="582055" y="2526683"/>
        <a:ext cx="894449" cy="626114"/>
      </dsp:txXfrm>
    </dsp:sp>
    <dsp:sp modelId="{8712F6CB-EAE7-4260-9FC2-95B3DD131DB5}">
      <dsp:nvSpPr>
        <dsp:cNvPr id="0" name=""/>
        <dsp:cNvSpPr/>
      </dsp:nvSpPr>
      <dsp:spPr>
        <a:xfrm rot="5400000">
          <a:off x="4542946" y="-203887"/>
          <a:ext cx="581392" cy="5774199"/>
        </a:xfrm>
        <a:prstGeom prst="round2SameRect">
          <a:avLst/>
        </a:prstGeom>
        <a:solidFill>
          <a:schemeClr val="accent4">
            <a:lumMod val="20000"/>
            <a:lumOff val="8000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CA" sz="2400" b="1" kern="1200" dirty="0" smtClean="0"/>
            <a:t>Focus on customer service</a:t>
          </a:r>
          <a:endParaRPr lang="en-US" sz="2400" b="1" kern="1200" dirty="0"/>
        </a:p>
      </dsp:txBody>
      <dsp:txXfrm rot="5400000">
        <a:off x="4542946" y="-203887"/>
        <a:ext cx="581392" cy="5774199"/>
      </dsp:txXfrm>
    </dsp:sp>
    <dsp:sp modelId="{B128B4A0-EE89-4789-A6B6-B1B028103136}">
      <dsp:nvSpPr>
        <dsp:cNvPr id="0" name=""/>
        <dsp:cNvSpPr/>
      </dsp:nvSpPr>
      <dsp:spPr>
        <a:xfrm rot="5400000">
          <a:off x="582055" y="3323012"/>
          <a:ext cx="894449" cy="626114"/>
        </a:xfrm>
        <a:prstGeom prst="chevron">
          <a:avLst/>
        </a:prstGeom>
        <a:solidFill>
          <a:schemeClr val="accent4"/>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CA" sz="2000" b="1" kern="1200" dirty="0" smtClean="0"/>
            <a:t>5</a:t>
          </a:r>
          <a:endParaRPr lang="en-US" sz="2000" b="1" kern="1200" dirty="0"/>
        </a:p>
      </dsp:txBody>
      <dsp:txXfrm rot="5400000">
        <a:off x="582055" y="3323012"/>
        <a:ext cx="894449" cy="626114"/>
      </dsp:txXfrm>
    </dsp:sp>
    <dsp:sp modelId="{11B2F6FF-CCFF-4D52-847C-A0F70648EBE9}">
      <dsp:nvSpPr>
        <dsp:cNvPr id="0" name=""/>
        <dsp:cNvSpPr/>
      </dsp:nvSpPr>
      <dsp:spPr>
        <a:xfrm rot="5400000">
          <a:off x="4542946" y="592441"/>
          <a:ext cx="581392" cy="5774199"/>
        </a:xfrm>
        <a:prstGeom prst="round2SameRect">
          <a:avLst/>
        </a:prstGeom>
        <a:solidFill>
          <a:schemeClr val="accent4">
            <a:lumMod val="20000"/>
            <a:lumOff val="8000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CA" sz="2400" b="1" kern="1200" smtClean="0"/>
            <a:t>Supervisory </a:t>
          </a:r>
          <a:r>
            <a:rPr lang="en-CA" sz="2400" b="1" kern="1200" dirty="0" smtClean="0"/>
            <a:t>skills training</a:t>
          </a:r>
          <a:endParaRPr lang="en-US" sz="2400" b="1" kern="1200" dirty="0"/>
        </a:p>
      </dsp:txBody>
      <dsp:txXfrm rot="5400000">
        <a:off x="4542946" y="592441"/>
        <a:ext cx="581392" cy="5774199"/>
      </dsp:txXfrm>
    </dsp:sp>
    <dsp:sp modelId="{143C05E2-0D5A-42D1-90CF-9405CAB9956A}">
      <dsp:nvSpPr>
        <dsp:cNvPr id="0" name=""/>
        <dsp:cNvSpPr/>
      </dsp:nvSpPr>
      <dsp:spPr>
        <a:xfrm rot="5400000">
          <a:off x="582055" y="4119341"/>
          <a:ext cx="894449" cy="626114"/>
        </a:xfrm>
        <a:prstGeom prst="chevron">
          <a:avLst/>
        </a:prstGeom>
        <a:solidFill>
          <a:schemeClr val="accent4"/>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CA" sz="2000" b="1" kern="1200" dirty="0" smtClean="0"/>
            <a:t>6</a:t>
          </a:r>
          <a:endParaRPr lang="en-US" sz="2000" b="1" kern="1200" dirty="0"/>
        </a:p>
      </dsp:txBody>
      <dsp:txXfrm rot="5400000">
        <a:off x="582055" y="4119341"/>
        <a:ext cx="894449" cy="626114"/>
      </dsp:txXfrm>
    </dsp:sp>
    <dsp:sp modelId="{E8721AFD-891A-4539-82F1-E1E93737177F}">
      <dsp:nvSpPr>
        <dsp:cNvPr id="0" name=""/>
        <dsp:cNvSpPr/>
      </dsp:nvSpPr>
      <dsp:spPr>
        <a:xfrm rot="5400000">
          <a:off x="4542946" y="1388770"/>
          <a:ext cx="581392" cy="5774199"/>
        </a:xfrm>
        <a:prstGeom prst="round2SameRect">
          <a:avLst/>
        </a:prstGeom>
        <a:solidFill>
          <a:schemeClr val="accent4">
            <a:lumMod val="20000"/>
            <a:lumOff val="8000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CA" sz="2400" b="1" kern="1200" dirty="0" smtClean="0"/>
            <a:t>Interview training, </a:t>
          </a:r>
          <a:r>
            <a:rPr lang="en-CA" sz="2300" b="1" kern="1200" dirty="0" smtClean="0"/>
            <a:t>practice makes perfect!</a:t>
          </a:r>
          <a:endParaRPr lang="en-US" sz="2300" b="1" kern="1200" dirty="0"/>
        </a:p>
      </dsp:txBody>
      <dsp:txXfrm rot="5400000">
        <a:off x="4542946" y="1388770"/>
        <a:ext cx="581392" cy="57741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29083C-31A5-48CB-A7F4-5616CA3EC320}">
      <dsp:nvSpPr>
        <dsp:cNvPr id="0" name=""/>
        <dsp:cNvSpPr/>
      </dsp:nvSpPr>
      <dsp:spPr>
        <a:xfrm>
          <a:off x="3047253" y="160542"/>
          <a:ext cx="2531841" cy="2531841"/>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205A564-BEC6-42A7-A337-F22817E33197}">
      <dsp:nvSpPr>
        <dsp:cNvPr id="0" name=""/>
        <dsp:cNvSpPr/>
      </dsp:nvSpPr>
      <dsp:spPr>
        <a:xfrm>
          <a:off x="3211851" y="523585"/>
          <a:ext cx="2211464" cy="128003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CA" sz="2800" b="1" kern="1200" dirty="0" smtClean="0"/>
            <a:t>Education</a:t>
          </a:r>
          <a:endParaRPr lang="en-US" sz="2800" b="1" kern="1200" dirty="0"/>
        </a:p>
      </dsp:txBody>
      <dsp:txXfrm>
        <a:off x="3211851" y="523585"/>
        <a:ext cx="2211464" cy="1280035"/>
      </dsp:txXfrm>
    </dsp:sp>
    <dsp:sp modelId="{556F9252-1E4C-46B9-8641-33D011FDE378}">
      <dsp:nvSpPr>
        <dsp:cNvPr id="0" name=""/>
        <dsp:cNvSpPr/>
      </dsp:nvSpPr>
      <dsp:spPr>
        <a:xfrm>
          <a:off x="4537666" y="1303556"/>
          <a:ext cx="2531841" cy="2531841"/>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4C85B52-8E21-44B1-BCEA-72CB81D62BFB}">
      <dsp:nvSpPr>
        <dsp:cNvPr id="0" name=""/>
        <dsp:cNvSpPr/>
      </dsp:nvSpPr>
      <dsp:spPr>
        <a:xfrm>
          <a:off x="5080738" y="1732184"/>
          <a:ext cx="1982692" cy="138897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CA" sz="2800" b="1" kern="1200" dirty="0" smtClean="0"/>
            <a:t>Tourism</a:t>
          </a:r>
          <a:endParaRPr lang="en-US" sz="2800" b="1" kern="1200" dirty="0"/>
        </a:p>
      </dsp:txBody>
      <dsp:txXfrm>
        <a:off x="5080738" y="1732184"/>
        <a:ext cx="1982692" cy="1388974"/>
      </dsp:txXfrm>
    </dsp:sp>
    <dsp:sp modelId="{B86CDEF0-24AB-4E44-8A9C-99796A2DD86F}">
      <dsp:nvSpPr>
        <dsp:cNvPr id="0" name=""/>
        <dsp:cNvSpPr/>
      </dsp:nvSpPr>
      <dsp:spPr>
        <a:xfrm>
          <a:off x="3926243" y="2783748"/>
          <a:ext cx="2551763" cy="2591779"/>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3D0AD41-C250-41FF-AB1A-3FC921E7E4EE}">
      <dsp:nvSpPr>
        <dsp:cNvPr id="0" name=""/>
        <dsp:cNvSpPr/>
      </dsp:nvSpPr>
      <dsp:spPr>
        <a:xfrm>
          <a:off x="4426298" y="3732449"/>
          <a:ext cx="1982692" cy="138897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CA" sz="2800" b="1" kern="1200" dirty="0" smtClean="0"/>
            <a:t>Insurance</a:t>
          </a:r>
          <a:endParaRPr lang="en-US" sz="2800" b="1" kern="1200" dirty="0"/>
        </a:p>
      </dsp:txBody>
      <dsp:txXfrm>
        <a:off x="4426298" y="3732449"/>
        <a:ext cx="1982692" cy="1388974"/>
      </dsp:txXfrm>
    </dsp:sp>
    <dsp:sp modelId="{71841F03-78C9-4C40-AECF-FDF54588D563}">
      <dsp:nvSpPr>
        <dsp:cNvPr id="0" name=""/>
        <dsp:cNvSpPr/>
      </dsp:nvSpPr>
      <dsp:spPr>
        <a:xfrm>
          <a:off x="2032686" y="2843686"/>
          <a:ext cx="2531841" cy="2531841"/>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D122057-D218-4BA3-A129-DD57ECD81AB1}">
      <dsp:nvSpPr>
        <dsp:cNvPr id="0" name=""/>
        <dsp:cNvSpPr/>
      </dsp:nvSpPr>
      <dsp:spPr>
        <a:xfrm>
          <a:off x="2068854" y="4089638"/>
          <a:ext cx="1982692" cy="49391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CA" sz="2800" b="1" kern="1200" dirty="0" smtClean="0"/>
            <a:t>Municipal Government</a:t>
          </a:r>
          <a:endParaRPr lang="en-US" sz="2800" b="1" kern="1200" dirty="0"/>
        </a:p>
      </dsp:txBody>
      <dsp:txXfrm>
        <a:off x="2068854" y="4089638"/>
        <a:ext cx="1982692" cy="493919"/>
      </dsp:txXfrm>
    </dsp:sp>
    <dsp:sp modelId="{81064594-7D8E-41A2-BCBE-41650D3068D3}">
      <dsp:nvSpPr>
        <dsp:cNvPr id="0" name=""/>
        <dsp:cNvSpPr/>
      </dsp:nvSpPr>
      <dsp:spPr>
        <a:xfrm>
          <a:off x="1711661" y="1232122"/>
          <a:ext cx="2531841" cy="2531841"/>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0AC2BD0-1A16-42F8-BD7A-3EF8B87F9106}">
      <dsp:nvSpPr>
        <dsp:cNvPr id="0" name=""/>
        <dsp:cNvSpPr/>
      </dsp:nvSpPr>
      <dsp:spPr>
        <a:xfrm>
          <a:off x="1640223" y="2089366"/>
          <a:ext cx="2409526" cy="8657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CA" sz="2800" b="1" kern="1200" dirty="0" smtClean="0"/>
            <a:t>Small Manufacturing</a:t>
          </a:r>
          <a:endParaRPr lang="en-US" sz="2800" b="1" kern="1200" dirty="0"/>
        </a:p>
      </dsp:txBody>
      <dsp:txXfrm>
        <a:off x="1640223" y="2089366"/>
        <a:ext cx="2409526" cy="86578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0C352E-D708-4804-988D-70D987C6B966}" type="datetimeFigureOut">
              <a:rPr lang="en-CA" smtClean="0"/>
              <a:pPr/>
              <a:t>01/04/2011</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6D469E-CF16-476B-B8E0-1AEAE62CA2F6}" type="slidenum">
              <a:rPr lang="en-CA" smtClean="0"/>
              <a:pPr/>
              <a:t>‹#›</a:t>
            </a:fld>
            <a:endParaRPr lang="en-CA"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6D469E-CF16-476B-B8E0-1AEAE62CA2F6}" type="slidenum">
              <a:rPr lang="en-CA" smtClean="0"/>
              <a:pPr/>
              <a:t>12</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l="-1000" t="-1000" r="-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07904" y="2132856"/>
            <a:ext cx="5436096" cy="1470025"/>
          </a:xfrm>
        </p:spPr>
        <p:txBody>
          <a:bodyPr/>
          <a:lstStyle/>
          <a:p>
            <a:r>
              <a:rPr lang="en-US" dirty="0" smtClean="0"/>
              <a:t>Click to edit Master title style</a:t>
            </a:r>
            <a:endParaRPr lang="en-CA" dirty="0"/>
          </a:p>
        </p:txBody>
      </p:sp>
      <p:sp>
        <p:nvSpPr>
          <p:cNvPr id="3" name="Subtitle 2"/>
          <p:cNvSpPr>
            <a:spLocks noGrp="1"/>
          </p:cNvSpPr>
          <p:nvPr>
            <p:ph type="subTitle" idx="1"/>
          </p:nvPr>
        </p:nvSpPr>
        <p:spPr>
          <a:xfrm>
            <a:off x="3635896" y="3861048"/>
            <a:ext cx="5508104"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5" name="Footer Placeholder 4"/>
          <p:cNvSpPr>
            <a:spLocks noGrp="1"/>
          </p:cNvSpPr>
          <p:nvPr>
            <p:ph type="ftr" sz="quarter" idx="11"/>
          </p:nvPr>
        </p:nvSpPr>
        <p:spPr/>
        <p:txBody>
          <a:bodyPr/>
          <a:lstStyle>
            <a:lvl1pPr>
              <a:defRPr>
                <a:solidFill>
                  <a:schemeClr val="tx1"/>
                </a:solidFill>
              </a:defRPr>
            </a:lvl1pPr>
          </a:lstStyle>
          <a:p>
            <a:r>
              <a:rPr lang="en-CA" smtClean="0"/>
              <a:t>Rachael Flagg and Maegan Boese</a:t>
            </a:r>
            <a:endParaRPr lang="en-CA" dirty="0"/>
          </a:p>
        </p:txBody>
      </p:sp>
      <p:sp>
        <p:nvSpPr>
          <p:cNvPr id="7" name="TextBox 6"/>
          <p:cNvSpPr txBox="1"/>
          <p:nvPr userDrawn="1"/>
        </p:nvSpPr>
        <p:spPr>
          <a:xfrm>
            <a:off x="414346" y="1988840"/>
            <a:ext cx="2357454" cy="2400657"/>
          </a:xfrm>
          <a:prstGeom prst="rect">
            <a:avLst/>
          </a:prstGeom>
          <a:noFill/>
        </p:spPr>
        <p:txBody>
          <a:bodyPr wrap="square" rtlCol="0">
            <a:spAutoFit/>
          </a:bodyPr>
          <a:lstStyle/>
          <a:p>
            <a:r>
              <a:rPr lang="en-CA" sz="15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nc</a:t>
            </a:r>
            <a:endParaRPr lang="en-US" sz="15000" b="1" dirty="0">
              <a:solidFill>
                <a:schemeClr val="bg1"/>
              </a:solidFill>
            </a:endParaRPr>
          </a:p>
        </p:txBody>
      </p:sp>
    </p:spTree>
  </p:cSld>
  <p:clrMapOvr>
    <a:masterClrMapping/>
  </p:clrMapOvr>
  <p:transition advClick="0" advTm="5000">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cstate="print"/>
          <a:srcRect/>
          <a:tile tx="0" ty="0" sx="100000" sy="100000" flip="y" algn="ctr"/>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6"/>
          <p:cNvSpPr/>
          <p:nvPr userDrawn="1"/>
        </p:nvSpPr>
        <p:spPr>
          <a:xfrm>
            <a:off x="899592" y="1124744"/>
            <a:ext cx="7344816"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Tree>
  </p:cSld>
  <p:clrMapOvr>
    <a:masterClrMapping/>
  </p:clrMapOvr>
  <p:transition advClick="0" advTm="5000">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srcRect/>
          <a:tile tx="0" ty="0" sx="100000" sy="100000" flip="y" algn="ctr"/>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advClick="0" advTm="5000">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l="-1000" t="-1000" r="-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advClick="0" advTm="5000">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l="-1000" t="-1000" r="-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advClick="0" advTm="5000">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l="-1000" t="-1000" r="-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advClick="0" advTm="5000">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l="-1000" t="-1000" r="-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cSld>
  <p:clrMapOvr>
    <a:masterClrMapping/>
  </p:clrMapOvr>
  <p:transition advClick="0" advTm="5000">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B0F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smtClean="0"/>
              <a:t>Rachael Flagg and Maegan Boese</a:t>
            </a: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3F07D-CA08-4CB6-8FB8-E6E83554FDB0}" type="slidenum">
              <a:rPr lang="en-CA" smtClean="0"/>
              <a:pPr/>
              <a:t>‹#›</a:t>
            </a:fld>
            <a:endParaRPr lang="en-CA"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0" r:id="rId3"/>
    <p:sldLayoutId id="2147483651" r:id="rId4"/>
    <p:sldLayoutId id="2147483652" r:id="rId5"/>
    <p:sldLayoutId id="2147483653" r:id="rId6"/>
    <p:sldLayoutId id="2147483654" r:id="rId7"/>
  </p:sldLayoutIdLst>
  <p:transition advClick="0" advTm="5000">
    <p:wipe dir="d"/>
  </p:transition>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35896" y="4248168"/>
            <a:ext cx="5508104" cy="1752600"/>
          </a:xfrm>
        </p:spPr>
        <p:txBody>
          <a:bodyPr/>
          <a:lstStyle/>
          <a:p>
            <a:r>
              <a:rPr lang="en-C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Office Administration</a:t>
            </a:r>
          </a:p>
          <a:p>
            <a:r>
              <a:rPr lang="en-C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General and Executive</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CA" dirty="0"/>
          </a:p>
        </p:txBody>
      </p:sp>
      <p:sp>
        <p:nvSpPr>
          <p:cNvPr id="4" name="Title 1"/>
          <p:cNvSpPr>
            <a:spLocks noGrp="1"/>
          </p:cNvSpPr>
          <p:nvPr>
            <p:ph type="ctrTitle"/>
          </p:nvPr>
        </p:nvSpPr>
        <p:spPr>
          <a:xfrm>
            <a:off x="3707904" y="1857364"/>
            <a:ext cx="5436096" cy="1470025"/>
          </a:xfrm>
        </p:spPr>
        <p:txBody>
          <a:bodyPr>
            <a:noAutofit/>
          </a:bodyPr>
          <a:lstStyle/>
          <a:p>
            <a:r>
              <a:rPr lang="en-CA" sz="6000" dirty="0" smtClean="0"/>
              <a:t>Niagara </a:t>
            </a:r>
            <a:br>
              <a:rPr lang="en-CA" sz="6000" dirty="0" smtClean="0"/>
            </a:br>
            <a:r>
              <a:rPr lang="en-CA" sz="6000" dirty="0" smtClean="0"/>
              <a:t>College</a:t>
            </a:r>
            <a:br>
              <a:rPr lang="en-CA" sz="6000" dirty="0" smtClean="0"/>
            </a:br>
            <a:r>
              <a:rPr lang="en-CA" sz="6000" dirty="0" smtClean="0"/>
              <a:t>Canada</a:t>
            </a:r>
            <a:endParaRPr lang="en-US" sz="6000" dirty="0"/>
          </a:p>
        </p:txBody>
      </p:sp>
      <p:sp>
        <p:nvSpPr>
          <p:cNvPr id="5" name="Footer Placeholder 4"/>
          <p:cNvSpPr>
            <a:spLocks noGrp="1"/>
          </p:cNvSpPr>
          <p:nvPr>
            <p:ph type="ftr" sz="quarter" idx="11"/>
          </p:nvPr>
        </p:nvSpPr>
        <p:spPr/>
        <p:txBody>
          <a:bodyPr/>
          <a:lstStyle/>
          <a:p>
            <a:r>
              <a:rPr lang="en-CA" dirty="0" smtClean="0"/>
              <a:t>By: Rachael Flagg and </a:t>
            </a:r>
            <a:r>
              <a:rPr lang="en-CA" dirty="0" err="1" smtClean="0"/>
              <a:t>Maegan</a:t>
            </a:r>
            <a:r>
              <a:rPr lang="en-CA" dirty="0" smtClean="0"/>
              <a:t> </a:t>
            </a:r>
            <a:r>
              <a:rPr lang="en-CA" dirty="0" err="1" smtClean="0"/>
              <a:t>Boese</a:t>
            </a:r>
            <a:endParaRPr lang="en-CA" dirty="0" smtClean="0"/>
          </a:p>
          <a:p>
            <a:r>
              <a:rPr lang="en-CA" dirty="0" smtClean="0"/>
              <a:t>Executive Program Students</a:t>
            </a:r>
            <a:endParaRPr lang="en-CA" dirty="0"/>
          </a:p>
        </p:txBody>
      </p:sp>
    </p:spTree>
  </p:cSld>
  <p:clrMapOvr>
    <a:masterClrMapping/>
  </p:clrMapOvr>
  <p:transition advClick="0" advTm="3000">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b="1" dirty="0" smtClean="0"/>
              <a:t>Testimonials and Profiles</a:t>
            </a:r>
            <a:endParaRPr lang="en-CA" sz="4000" dirty="0"/>
          </a:p>
        </p:txBody>
      </p:sp>
      <p:sp>
        <p:nvSpPr>
          <p:cNvPr id="3" name="Content Placeholder 2"/>
          <p:cNvSpPr>
            <a:spLocks noGrp="1"/>
          </p:cNvSpPr>
          <p:nvPr>
            <p:ph idx="1"/>
          </p:nvPr>
        </p:nvSpPr>
        <p:spPr>
          <a:xfrm>
            <a:off x="457200" y="1196752"/>
            <a:ext cx="8229600" cy="4968552"/>
          </a:xfrm>
          <a:solidFill>
            <a:schemeClr val="bg1">
              <a:alpha val="50000"/>
            </a:schemeClr>
          </a:solidFill>
        </p:spPr>
        <p:txBody>
          <a:bodyPr>
            <a:normAutofit lnSpcReduction="10000"/>
          </a:bodyPr>
          <a:lstStyle/>
          <a:p>
            <a:pPr marL="0">
              <a:buNone/>
            </a:pPr>
            <a:r>
              <a:rPr lang="en-CA" b="1" dirty="0" smtClean="0"/>
              <a:t>"We always hear how difficult it is for people to find a good job. For an employer, the task in finding the right employee, is equally difficult. Fortunately, in employing graduates of Niagara's Office Administration program, their inherent skills, attitude and enthusiasm have made my job easier and our business much better."</a:t>
            </a:r>
          </a:p>
          <a:p>
            <a:pPr marL="400050" lvl="1">
              <a:spcBef>
                <a:spcPts val="0"/>
              </a:spcBef>
              <a:buNone/>
            </a:pPr>
            <a:r>
              <a:rPr lang="en-CA" b="1" dirty="0" smtClean="0"/>
              <a:t>           Reid Hodgson, BA, CFP, Director of the </a:t>
            </a:r>
          </a:p>
          <a:p>
            <a:pPr marL="400050" lvl="1">
              <a:spcBef>
                <a:spcPts val="0"/>
              </a:spcBef>
              <a:buNone/>
            </a:pPr>
            <a:r>
              <a:rPr lang="en-CA" b="1" dirty="0" smtClean="0"/>
              <a:t>           Private Client Group, Dundee Wealth </a:t>
            </a:r>
          </a:p>
          <a:p>
            <a:pPr marL="400050" lvl="1">
              <a:spcBef>
                <a:spcPts val="0"/>
              </a:spcBef>
              <a:buNone/>
            </a:pPr>
            <a:r>
              <a:rPr lang="en-CA" b="1" dirty="0" smtClean="0"/>
              <a:t>           Management (</a:t>
            </a:r>
            <a:r>
              <a:rPr lang="en-CA" b="1" dirty="0" err="1" smtClean="0"/>
              <a:t>Welland</a:t>
            </a:r>
            <a:r>
              <a:rPr lang="en-CA" b="1" dirty="0" smtClean="0"/>
              <a:t>) </a:t>
            </a:r>
          </a:p>
          <a:p>
            <a:pPr>
              <a:buNone/>
            </a:pPr>
            <a:endParaRPr lang="en-CA" b="1" dirty="0" smtClean="0"/>
          </a:p>
          <a:p>
            <a:endParaRPr lang="en-CA" b="1" dirty="0"/>
          </a:p>
        </p:txBody>
      </p:sp>
      <p:sp>
        <p:nvSpPr>
          <p:cNvPr id="5" name="Content Placeholder 2"/>
          <p:cNvSpPr txBox="1">
            <a:spLocks/>
          </p:cNvSpPr>
          <p:nvPr/>
        </p:nvSpPr>
        <p:spPr>
          <a:xfrm>
            <a:off x="395536" y="1196752"/>
            <a:ext cx="8229600" cy="4968552"/>
          </a:xfrm>
          <a:prstGeom prst="rect">
            <a:avLst/>
          </a:prstGeom>
          <a:solidFill>
            <a:schemeClr val="tx1">
              <a:alpha val="50000"/>
            </a:schemeClr>
          </a:solidFill>
        </p:spPr>
        <p:txBody>
          <a:bodyPr vert="horz" lIns="91440" tIns="45720" rIns="91440" bIns="45720" rtlCol="0">
            <a:normAutofit fontScale="92500" lnSpcReduction="20000"/>
          </a:bodyPr>
          <a:lstStyle/>
          <a:p>
            <a:r>
              <a:rPr lang="en-CA" sz="3200" dirty="0" smtClean="0">
                <a:solidFill>
                  <a:schemeClr val="bg1"/>
                </a:solidFill>
              </a:rPr>
              <a:t>"The business of policing includes being supported by dynamic and progressive office personnel.  In order to be successful, we must employ individuals who are capable of performing advanced level technological and office administration functions.  We are very pleased to have hired a graduate of Niagara College's Office Administration program who has demonstrated excellent abilities and has advanced quickly in our organization."</a:t>
            </a:r>
          </a:p>
          <a:p>
            <a:pPr>
              <a:buNone/>
            </a:pPr>
            <a:r>
              <a:rPr lang="en-CA" sz="3200" dirty="0" smtClean="0">
                <a:solidFill>
                  <a:schemeClr val="bg1"/>
                </a:solidFill>
              </a:rPr>
              <a:t>	</a:t>
            </a:r>
          </a:p>
          <a:p>
            <a:pPr>
              <a:buNone/>
            </a:pPr>
            <a:r>
              <a:rPr lang="en-CA" sz="3200" dirty="0" smtClean="0">
                <a:solidFill>
                  <a:schemeClr val="bg1"/>
                </a:solidFill>
              </a:rPr>
              <a:t>	</a:t>
            </a:r>
            <a:r>
              <a:rPr lang="en-CA" sz="3200" b="1" dirty="0" smtClean="0">
                <a:solidFill>
                  <a:schemeClr val="bg1"/>
                </a:solidFill>
              </a:rPr>
              <a:t>Inspector Scott McLean, Niagara Regional 	</a:t>
            </a:r>
            <a:r>
              <a:rPr lang="en-CA" sz="3200" b="1" dirty="0" smtClean="0">
                <a:solidFill>
                  <a:schemeClr val="bg1"/>
                </a:solidFill>
              </a:rPr>
              <a:t>Police </a:t>
            </a:r>
            <a:r>
              <a:rPr lang="en-CA" sz="3200" b="1" dirty="0" smtClean="0">
                <a:solidFill>
                  <a:schemeClr val="bg1"/>
                </a:solidFill>
              </a:rPr>
              <a:t>Service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1" i="0" u="none" strike="noStrike" kern="1200" cap="none" spc="0" normalizeH="0" baseline="0" noProof="0" dirty="0">
              <a:ln>
                <a:noFill/>
              </a:ln>
              <a:solidFill>
                <a:schemeClr val="bg1"/>
              </a:solidFill>
              <a:effectLst/>
              <a:uLnTx/>
              <a:uFillTx/>
              <a:latin typeface="+mn-lt"/>
              <a:ea typeface="+mn-ea"/>
              <a:cs typeface="+mn-cs"/>
            </a:endParaRPr>
          </a:p>
        </p:txBody>
      </p:sp>
      <p:pic>
        <p:nvPicPr>
          <p:cNvPr id="7" name="Picture 6" descr="http://www.ncsac.ca/images/logos/niagaraCollegeLogo.png"/>
          <p:cNvPicPr>
            <a:picLocks noChangeAspect="1" noChangeArrowheads="1"/>
          </p:cNvPicPr>
          <p:nvPr/>
        </p:nvPicPr>
        <p:blipFill>
          <a:blip r:embed="rId2" cstate="print"/>
          <a:srcRect/>
          <a:stretch>
            <a:fillRect/>
          </a:stretch>
        </p:blipFill>
        <p:spPr bwMode="auto">
          <a:xfrm>
            <a:off x="0" y="5777879"/>
            <a:ext cx="1080120" cy="1080121"/>
          </a:xfrm>
          <a:prstGeom prst="rect">
            <a:avLst/>
          </a:prstGeom>
          <a:noFill/>
        </p:spPr>
      </p:pic>
    </p:spTree>
  </p:cSld>
  <p:clrMapOvr>
    <a:masterClrMapping/>
  </p:clrMapOvr>
  <p:transition advClick="0" advTm="35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xit" presetSubtype="0" fill="hold" grpId="1" nodeType="afterEffect">
                                  <p:stCondLst>
                                    <p:cond delay="16000"/>
                                  </p:stCondLst>
                                  <p:childTnLst>
                                    <p:animEffect transition="out" filter="fade">
                                      <p:cBhvr>
                                        <p:cTn id="10" dur="2000"/>
                                        <p:tgtEl>
                                          <p:spTgt spid="3"/>
                                        </p:tgtEl>
                                      </p:cBhvr>
                                    </p:animEffect>
                                    <p:set>
                                      <p:cBhvr>
                                        <p:cTn id="11" dur="1" fill="hold">
                                          <p:stCondLst>
                                            <p:cond delay="1999"/>
                                          </p:stCondLst>
                                        </p:cTn>
                                        <p:tgtEl>
                                          <p:spTgt spid="3"/>
                                        </p:tgtEl>
                                        <p:attrNameLst>
                                          <p:attrName>style.visibility</p:attrName>
                                        </p:attrNameLst>
                                      </p:cBhvr>
                                      <p:to>
                                        <p:strVal val="hidden"/>
                                      </p:to>
                                    </p:set>
                                  </p:childTnLst>
                                </p:cTn>
                              </p:par>
                              <p:par>
                                <p:cTn id="12" presetID="10" presetClass="entr" presetSubtype="0" fill="hold" grpId="0" nodeType="withEffect">
                                  <p:stCondLst>
                                    <p:cond delay="130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par>
                          <p:cTn id="15" fill="hold">
                            <p:stCondLst>
                              <p:cond delay="20000"/>
                            </p:stCondLst>
                            <p:childTnLst>
                              <p:par>
                                <p:cTn id="16" presetID="10" presetClass="exit" presetSubtype="0" fill="hold" grpId="1" nodeType="afterEffect">
                                  <p:stCondLst>
                                    <p:cond delay="16000"/>
                                  </p:stCondLst>
                                  <p:childTnLst>
                                    <p:animEffect transition="out" filter="fade">
                                      <p:cBhvr>
                                        <p:cTn id="17" dur="2000"/>
                                        <p:tgtEl>
                                          <p:spTgt spid="5"/>
                                        </p:tgtEl>
                                      </p:cBhvr>
                                    </p:animEffect>
                                    <p:set>
                                      <p:cBhvr>
                                        <p:cTn id="18"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429124" y="872896"/>
            <a:ext cx="4212000" cy="1512000"/>
          </a:xfrm>
          <a:prstGeom prst="roundRect">
            <a:avLst/>
          </a:prstGeom>
          <a:solidFill>
            <a:schemeClr val="tx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1400" dirty="0" smtClean="0">
                <a:solidFill>
                  <a:schemeClr val="tx1"/>
                </a:solidFill>
                <a:latin typeface="Franklin Gothic Demi" pitchFamily="34" charset="0"/>
              </a:rPr>
              <a:t>Office Environment I</a:t>
            </a:r>
            <a:endParaRPr lang="en-US" sz="1400" dirty="0" smtClean="0">
              <a:solidFill>
                <a:schemeClr val="tx1"/>
              </a:solidFill>
              <a:latin typeface="Franklin Gothic Demi" pitchFamily="34" charset="0"/>
            </a:endParaRPr>
          </a:p>
          <a:p>
            <a:pPr lvl="0" algn="ctr"/>
            <a:r>
              <a:rPr lang="en-CA" sz="1400" dirty="0" smtClean="0">
                <a:solidFill>
                  <a:schemeClr val="tx1"/>
                </a:solidFill>
                <a:latin typeface="Franklin Gothic Demi" pitchFamily="34" charset="0"/>
              </a:rPr>
              <a:t>Customer Relations in Society </a:t>
            </a:r>
            <a:endParaRPr lang="en-US" sz="1400" dirty="0" smtClean="0">
              <a:solidFill>
                <a:schemeClr val="tx1"/>
              </a:solidFill>
              <a:latin typeface="Franklin Gothic Demi" pitchFamily="34" charset="0"/>
            </a:endParaRPr>
          </a:p>
          <a:p>
            <a:pPr lvl="0" algn="ctr"/>
            <a:r>
              <a:rPr lang="en-CA" sz="1400" dirty="0" smtClean="0">
                <a:solidFill>
                  <a:schemeClr val="tx1"/>
                </a:solidFill>
                <a:latin typeface="Franklin Gothic Demi" pitchFamily="34" charset="0"/>
              </a:rPr>
              <a:t>Business Document Formatting</a:t>
            </a:r>
            <a:endParaRPr lang="en-US" sz="1400" dirty="0" smtClean="0">
              <a:solidFill>
                <a:schemeClr val="tx1"/>
              </a:solidFill>
              <a:latin typeface="Franklin Gothic Demi" pitchFamily="34" charset="0"/>
            </a:endParaRPr>
          </a:p>
          <a:p>
            <a:pPr lvl="0" algn="ctr"/>
            <a:r>
              <a:rPr lang="en-CA" sz="1400" dirty="0" smtClean="0">
                <a:solidFill>
                  <a:schemeClr val="tx1"/>
                </a:solidFill>
                <a:latin typeface="Franklin Gothic Demi" pitchFamily="34" charset="0"/>
              </a:rPr>
              <a:t>Word Processing Fundamentals</a:t>
            </a:r>
          </a:p>
          <a:p>
            <a:pPr lvl="0" algn="ctr"/>
            <a:r>
              <a:rPr lang="en-CA" sz="1400" dirty="0" smtClean="0">
                <a:solidFill>
                  <a:schemeClr val="tx1"/>
                </a:solidFill>
                <a:latin typeface="Franklin Gothic Demi" pitchFamily="34" charset="0"/>
              </a:rPr>
              <a:t>Spreadsheets I</a:t>
            </a:r>
            <a:endParaRPr lang="en-US" sz="1400" dirty="0" smtClean="0">
              <a:solidFill>
                <a:schemeClr val="tx1"/>
              </a:solidFill>
              <a:latin typeface="Franklin Gothic Demi" pitchFamily="34" charset="0"/>
            </a:endParaRPr>
          </a:p>
          <a:p>
            <a:pPr lvl="0" algn="ctr"/>
            <a:r>
              <a:rPr lang="en-CA" sz="1400" dirty="0" smtClean="0">
                <a:solidFill>
                  <a:schemeClr val="tx1"/>
                </a:solidFill>
                <a:latin typeface="Franklin Gothic Demi" pitchFamily="34" charset="0"/>
              </a:rPr>
              <a:t>Communications for Office Administration</a:t>
            </a:r>
            <a:endParaRPr lang="en-US" sz="1400" dirty="0" smtClean="0">
              <a:solidFill>
                <a:schemeClr val="tx1"/>
              </a:solidFill>
              <a:latin typeface="Franklin Gothic Demi" pitchFamily="34" charset="0"/>
            </a:endParaRPr>
          </a:p>
          <a:p>
            <a:pPr lvl="0" algn="ctr"/>
            <a:r>
              <a:rPr lang="en-CA" sz="1400" dirty="0" smtClean="0">
                <a:solidFill>
                  <a:schemeClr val="tx1"/>
                </a:solidFill>
                <a:latin typeface="Franklin Gothic Demi" pitchFamily="34" charset="0"/>
              </a:rPr>
              <a:t>Mathematics</a:t>
            </a:r>
            <a:endParaRPr lang="en-US" sz="1400" dirty="0">
              <a:solidFill>
                <a:schemeClr val="tx1"/>
              </a:solidFill>
              <a:latin typeface="Franklin Gothic Demi" pitchFamily="34" charset="0"/>
            </a:endParaRPr>
          </a:p>
        </p:txBody>
      </p:sp>
      <p:sp>
        <p:nvSpPr>
          <p:cNvPr id="14" name="Rounded Rectangle 13"/>
          <p:cNvSpPr/>
          <p:nvPr/>
        </p:nvSpPr>
        <p:spPr>
          <a:xfrm>
            <a:off x="4429124" y="4581128"/>
            <a:ext cx="4212000" cy="1512000"/>
          </a:xfrm>
          <a:prstGeom prst="roundRect">
            <a:avLst/>
          </a:prstGeom>
          <a:solidFill>
            <a:schemeClr val="tx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1400" dirty="0" smtClean="0">
                <a:solidFill>
                  <a:schemeClr val="tx1"/>
                </a:solidFill>
                <a:latin typeface="Franklin Gothic Demi" pitchFamily="34" charset="0"/>
              </a:rPr>
              <a:t>Office Accounting</a:t>
            </a:r>
            <a:br>
              <a:rPr lang="en-CA" sz="1400" dirty="0" smtClean="0">
                <a:solidFill>
                  <a:schemeClr val="tx1"/>
                </a:solidFill>
                <a:latin typeface="Franklin Gothic Demi" pitchFamily="34" charset="0"/>
              </a:rPr>
            </a:br>
            <a:r>
              <a:rPr lang="en-CA" sz="1400" dirty="0" smtClean="0">
                <a:solidFill>
                  <a:schemeClr val="tx1"/>
                </a:solidFill>
                <a:latin typeface="Franklin Gothic Demi" pitchFamily="34" charset="0"/>
              </a:rPr>
              <a:t>Supervisory Skills</a:t>
            </a:r>
            <a:br>
              <a:rPr lang="en-CA" sz="1400" dirty="0" smtClean="0">
                <a:solidFill>
                  <a:schemeClr val="tx1"/>
                </a:solidFill>
                <a:latin typeface="Franklin Gothic Demi" pitchFamily="34" charset="0"/>
              </a:rPr>
            </a:br>
            <a:r>
              <a:rPr lang="en-CA" sz="1400" dirty="0" smtClean="0">
                <a:solidFill>
                  <a:schemeClr val="tx1"/>
                </a:solidFill>
                <a:latin typeface="Franklin Gothic Demi" pitchFamily="34" charset="0"/>
              </a:rPr>
              <a:t>Integrated Office Projects</a:t>
            </a:r>
            <a:br>
              <a:rPr lang="en-CA" sz="1400" dirty="0" smtClean="0">
                <a:solidFill>
                  <a:schemeClr val="tx1"/>
                </a:solidFill>
                <a:latin typeface="Franklin Gothic Demi" pitchFamily="34" charset="0"/>
              </a:rPr>
            </a:br>
            <a:r>
              <a:rPr lang="en-CA" sz="1400" dirty="0" smtClean="0">
                <a:solidFill>
                  <a:schemeClr val="tx1"/>
                </a:solidFill>
                <a:latin typeface="Franklin Gothic Demi" pitchFamily="34" charset="0"/>
              </a:rPr>
              <a:t>Web Page Design </a:t>
            </a:r>
            <a:br>
              <a:rPr lang="en-CA" sz="1400" dirty="0" smtClean="0">
                <a:solidFill>
                  <a:schemeClr val="tx1"/>
                </a:solidFill>
                <a:latin typeface="Franklin Gothic Demi" pitchFamily="34" charset="0"/>
              </a:rPr>
            </a:br>
            <a:r>
              <a:rPr lang="en-CA" sz="1400" dirty="0" smtClean="0">
                <a:solidFill>
                  <a:schemeClr val="tx1"/>
                </a:solidFill>
                <a:latin typeface="Franklin Gothic Demi" pitchFamily="34" charset="0"/>
              </a:rPr>
              <a:t>Desktop Publishing</a:t>
            </a:r>
            <a:br>
              <a:rPr lang="en-CA" sz="1400" dirty="0" smtClean="0">
                <a:solidFill>
                  <a:schemeClr val="tx1"/>
                </a:solidFill>
                <a:latin typeface="Franklin Gothic Demi" pitchFamily="34" charset="0"/>
              </a:rPr>
            </a:br>
            <a:r>
              <a:rPr lang="en-CA" sz="1400" dirty="0" smtClean="0">
                <a:solidFill>
                  <a:schemeClr val="tx1"/>
                </a:solidFill>
                <a:latin typeface="Franklin Gothic Demi" pitchFamily="34" charset="0"/>
              </a:rPr>
              <a:t>Access II</a:t>
            </a:r>
            <a:br>
              <a:rPr lang="en-CA" sz="1400" dirty="0" smtClean="0">
                <a:solidFill>
                  <a:schemeClr val="tx1"/>
                </a:solidFill>
                <a:latin typeface="Franklin Gothic Demi" pitchFamily="34" charset="0"/>
              </a:rPr>
            </a:br>
            <a:r>
              <a:rPr lang="en-CA" sz="1400" dirty="0" smtClean="0">
                <a:solidFill>
                  <a:schemeClr val="tx1"/>
                </a:solidFill>
                <a:latin typeface="Franklin Gothic Demi" pitchFamily="34" charset="0"/>
              </a:rPr>
              <a:t>General Education Elective (1 required)</a:t>
            </a:r>
            <a:endParaRPr lang="en-US" sz="1400" dirty="0">
              <a:solidFill>
                <a:schemeClr val="tx1"/>
              </a:solidFill>
              <a:latin typeface="Franklin Gothic Demi" pitchFamily="34" charset="0"/>
            </a:endParaRPr>
          </a:p>
        </p:txBody>
      </p:sp>
      <p:sp>
        <p:nvSpPr>
          <p:cNvPr id="15" name="Rounded Rectangle 14"/>
          <p:cNvSpPr/>
          <p:nvPr/>
        </p:nvSpPr>
        <p:spPr>
          <a:xfrm>
            <a:off x="4429124" y="2493064"/>
            <a:ext cx="4212000" cy="1512000"/>
          </a:xfrm>
          <a:prstGeom prst="roundRect">
            <a:avLst/>
          </a:prstGeom>
          <a:solidFill>
            <a:schemeClr val="tx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1400" dirty="0" smtClean="0">
                <a:solidFill>
                  <a:schemeClr val="tx1"/>
                </a:solidFill>
                <a:latin typeface="Franklin Gothic Demi" pitchFamily="34" charset="0"/>
              </a:rPr>
              <a:t>Office Environment II</a:t>
            </a:r>
            <a:br>
              <a:rPr lang="en-CA" sz="1400" dirty="0" smtClean="0">
                <a:solidFill>
                  <a:schemeClr val="tx1"/>
                </a:solidFill>
                <a:latin typeface="Franklin Gothic Demi" pitchFamily="34" charset="0"/>
              </a:rPr>
            </a:br>
            <a:r>
              <a:rPr lang="en-CA" sz="1400" dirty="0" smtClean="0">
                <a:solidFill>
                  <a:schemeClr val="tx1"/>
                </a:solidFill>
                <a:latin typeface="Franklin Gothic Demi" pitchFamily="34" charset="0"/>
              </a:rPr>
              <a:t>Advanced Word Processing</a:t>
            </a:r>
            <a:br>
              <a:rPr lang="en-CA" sz="1400" dirty="0" smtClean="0">
                <a:solidFill>
                  <a:schemeClr val="tx1"/>
                </a:solidFill>
                <a:latin typeface="Franklin Gothic Demi" pitchFamily="34" charset="0"/>
              </a:rPr>
            </a:br>
            <a:r>
              <a:rPr lang="en-CA" sz="1400" dirty="0" smtClean="0">
                <a:solidFill>
                  <a:schemeClr val="tx1"/>
                </a:solidFill>
                <a:latin typeface="Franklin Gothic Demi" pitchFamily="34" charset="0"/>
              </a:rPr>
              <a:t>Spreadsheets II</a:t>
            </a:r>
            <a:br>
              <a:rPr lang="en-CA" sz="1400" dirty="0" smtClean="0">
                <a:solidFill>
                  <a:schemeClr val="tx1"/>
                </a:solidFill>
                <a:latin typeface="Franklin Gothic Demi" pitchFamily="34" charset="0"/>
              </a:rPr>
            </a:br>
            <a:r>
              <a:rPr lang="en-CA" sz="1400" dirty="0" smtClean="0">
                <a:solidFill>
                  <a:schemeClr val="tx1"/>
                </a:solidFill>
                <a:latin typeface="Franklin Gothic Demi" pitchFamily="34" charset="0"/>
              </a:rPr>
              <a:t>Access I</a:t>
            </a:r>
            <a:br>
              <a:rPr lang="en-CA" sz="1400" dirty="0" smtClean="0">
                <a:solidFill>
                  <a:schemeClr val="tx1"/>
                </a:solidFill>
                <a:latin typeface="Franklin Gothic Demi" pitchFamily="34" charset="0"/>
              </a:rPr>
            </a:br>
            <a:r>
              <a:rPr lang="en-CA" sz="1400" dirty="0" smtClean="0">
                <a:solidFill>
                  <a:schemeClr val="tx1"/>
                </a:solidFill>
                <a:latin typeface="Franklin Gothic Demi" pitchFamily="34" charset="0"/>
              </a:rPr>
              <a:t>Presentation Skills</a:t>
            </a:r>
            <a:br>
              <a:rPr lang="en-CA" sz="1400" dirty="0" smtClean="0">
                <a:solidFill>
                  <a:schemeClr val="tx1"/>
                </a:solidFill>
                <a:latin typeface="Franklin Gothic Demi" pitchFamily="34" charset="0"/>
              </a:rPr>
            </a:br>
            <a:r>
              <a:rPr lang="en-CA" sz="1400" dirty="0" smtClean="0">
                <a:solidFill>
                  <a:schemeClr val="tx1"/>
                </a:solidFill>
                <a:latin typeface="Franklin Gothic Demi" pitchFamily="34" charset="0"/>
              </a:rPr>
              <a:t>Business Communication</a:t>
            </a:r>
            <a:br>
              <a:rPr lang="en-CA" sz="1400" dirty="0" smtClean="0">
                <a:solidFill>
                  <a:schemeClr val="tx1"/>
                </a:solidFill>
                <a:latin typeface="Franklin Gothic Demi" pitchFamily="34" charset="0"/>
              </a:rPr>
            </a:br>
            <a:r>
              <a:rPr lang="en-CA" sz="1400" dirty="0" smtClean="0">
                <a:solidFill>
                  <a:schemeClr val="tx1"/>
                </a:solidFill>
                <a:latin typeface="Franklin Gothic Demi" pitchFamily="34" charset="0"/>
              </a:rPr>
              <a:t>General Education Elective (1 required)</a:t>
            </a:r>
            <a:endParaRPr lang="en-US" sz="1400" dirty="0">
              <a:solidFill>
                <a:schemeClr val="tx1"/>
              </a:solidFill>
              <a:latin typeface="Franklin Gothic Demi" pitchFamily="34" charset="0"/>
            </a:endParaRPr>
          </a:p>
        </p:txBody>
      </p:sp>
      <p:sp>
        <p:nvSpPr>
          <p:cNvPr id="16" name="Rounded Rectangle 15"/>
          <p:cNvSpPr/>
          <p:nvPr/>
        </p:nvSpPr>
        <p:spPr>
          <a:xfrm>
            <a:off x="4429124" y="4077072"/>
            <a:ext cx="4212000" cy="396000"/>
          </a:xfrm>
          <a:prstGeom prst="roundRect">
            <a:avLst/>
          </a:prstGeom>
          <a:solidFill>
            <a:schemeClr val="tx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1400" dirty="0" smtClean="0">
                <a:solidFill>
                  <a:schemeClr val="tx1"/>
                </a:solidFill>
                <a:latin typeface="Franklin Gothic Demi" pitchFamily="34" charset="0"/>
              </a:rPr>
              <a:t>Paid Co-op Work Placement</a:t>
            </a:r>
            <a:endParaRPr lang="en-US" sz="1400" dirty="0">
              <a:solidFill>
                <a:schemeClr val="tx1"/>
              </a:solidFill>
              <a:latin typeface="Franklin Gothic Demi" pitchFamily="34" charset="0"/>
            </a:endParaRPr>
          </a:p>
        </p:txBody>
      </p:sp>
      <p:sp>
        <p:nvSpPr>
          <p:cNvPr id="17" name="Rounded Rectangle 16"/>
          <p:cNvSpPr/>
          <p:nvPr/>
        </p:nvSpPr>
        <p:spPr>
          <a:xfrm>
            <a:off x="488264" y="1050190"/>
            <a:ext cx="3132000" cy="612000"/>
          </a:xfrm>
          <a:prstGeom prst="roundRect">
            <a:avLst/>
          </a:prstGeom>
          <a:solidFill>
            <a:schemeClr val="tx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2800" dirty="0" smtClean="0">
                <a:solidFill>
                  <a:schemeClr val="tx1"/>
                </a:solidFill>
                <a:latin typeface="Berlin Sans FB Demi" pitchFamily="34" charset="0"/>
                <a:cs typeface="Aharoni" pitchFamily="2" charset="-79"/>
              </a:rPr>
              <a:t>TERM ONE</a:t>
            </a:r>
            <a:endParaRPr lang="en-US" sz="2800" dirty="0">
              <a:solidFill>
                <a:schemeClr val="tx1"/>
              </a:solidFill>
              <a:latin typeface="Berlin Sans FB Demi" pitchFamily="34" charset="0"/>
              <a:cs typeface="Aharoni" pitchFamily="2" charset="-79"/>
            </a:endParaRPr>
          </a:p>
        </p:txBody>
      </p:sp>
      <p:sp>
        <p:nvSpPr>
          <p:cNvPr id="18" name="Rounded Rectangle 17"/>
          <p:cNvSpPr/>
          <p:nvPr/>
        </p:nvSpPr>
        <p:spPr>
          <a:xfrm>
            <a:off x="439868" y="3979148"/>
            <a:ext cx="3132000" cy="612000"/>
          </a:xfrm>
          <a:prstGeom prst="roundRect">
            <a:avLst/>
          </a:prstGeom>
          <a:solidFill>
            <a:schemeClr val="tx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2800" dirty="0" smtClean="0">
                <a:solidFill>
                  <a:schemeClr val="tx1"/>
                </a:solidFill>
                <a:latin typeface="Berlin Sans FB Demi" pitchFamily="34" charset="0"/>
                <a:cs typeface="Aharoni" pitchFamily="2" charset="-79"/>
              </a:rPr>
              <a:t>TERM THREE</a:t>
            </a:r>
            <a:endParaRPr lang="en-US" sz="2800" dirty="0" smtClean="0">
              <a:solidFill>
                <a:schemeClr val="tx1"/>
              </a:solidFill>
              <a:latin typeface="Berlin Sans FB Demi" pitchFamily="34" charset="0"/>
              <a:cs typeface="Aharoni" pitchFamily="2" charset="-79"/>
            </a:endParaRPr>
          </a:p>
        </p:txBody>
      </p:sp>
      <p:sp>
        <p:nvSpPr>
          <p:cNvPr id="19" name="Rounded Rectangle 18"/>
          <p:cNvSpPr/>
          <p:nvPr/>
        </p:nvSpPr>
        <p:spPr>
          <a:xfrm>
            <a:off x="511306" y="2550388"/>
            <a:ext cx="3132000" cy="612000"/>
          </a:xfrm>
          <a:prstGeom prst="roundRect">
            <a:avLst/>
          </a:prstGeom>
          <a:solidFill>
            <a:schemeClr val="tx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2800" dirty="0" smtClean="0">
                <a:solidFill>
                  <a:schemeClr val="tx1"/>
                </a:solidFill>
                <a:latin typeface="Berlin Sans FB Demi" pitchFamily="34" charset="0"/>
                <a:cs typeface="Aharoni" pitchFamily="2" charset="-79"/>
              </a:rPr>
              <a:t>TERM</a:t>
            </a:r>
            <a:r>
              <a:rPr lang="en-CA" sz="2800" dirty="0" smtClean="0">
                <a:solidFill>
                  <a:schemeClr val="tx1"/>
                </a:solidFill>
              </a:rPr>
              <a:t> </a:t>
            </a:r>
            <a:r>
              <a:rPr lang="en-CA" sz="2800" dirty="0" smtClean="0">
                <a:solidFill>
                  <a:schemeClr val="tx1"/>
                </a:solidFill>
                <a:latin typeface="Berlin Sans FB Demi" pitchFamily="34" charset="0"/>
                <a:cs typeface="Aharoni" pitchFamily="2" charset="-79"/>
              </a:rPr>
              <a:t>TWO</a:t>
            </a:r>
            <a:endParaRPr lang="en-US" sz="2800" dirty="0" smtClean="0">
              <a:solidFill>
                <a:schemeClr val="tx1"/>
              </a:solidFill>
              <a:latin typeface="Berlin Sans FB Demi" pitchFamily="34" charset="0"/>
              <a:cs typeface="Aharoni" pitchFamily="2" charset="-79"/>
            </a:endParaRPr>
          </a:p>
        </p:txBody>
      </p:sp>
      <p:sp>
        <p:nvSpPr>
          <p:cNvPr id="20" name="Rounded Rectangle 19"/>
          <p:cNvSpPr/>
          <p:nvPr/>
        </p:nvSpPr>
        <p:spPr>
          <a:xfrm>
            <a:off x="439868" y="4693528"/>
            <a:ext cx="3132000" cy="612000"/>
          </a:xfrm>
          <a:prstGeom prst="roundRect">
            <a:avLst/>
          </a:prstGeom>
          <a:solidFill>
            <a:schemeClr val="tx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2800" dirty="0" smtClean="0">
                <a:solidFill>
                  <a:schemeClr val="tx1"/>
                </a:solidFill>
                <a:latin typeface="Berlin Sans FB Demi" pitchFamily="34" charset="0"/>
                <a:cs typeface="Aharoni" pitchFamily="2" charset="-79"/>
              </a:rPr>
              <a:t>TERM</a:t>
            </a:r>
            <a:r>
              <a:rPr lang="en-CA" sz="2800" dirty="0" smtClean="0">
                <a:solidFill>
                  <a:schemeClr val="tx1"/>
                </a:solidFill>
              </a:rPr>
              <a:t> </a:t>
            </a:r>
            <a:r>
              <a:rPr lang="en-CA" sz="2800" dirty="0" smtClean="0">
                <a:solidFill>
                  <a:schemeClr val="tx1"/>
                </a:solidFill>
                <a:latin typeface="Berlin Sans FB Demi" pitchFamily="34" charset="0"/>
                <a:cs typeface="Aharoni" pitchFamily="2" charset="-79"/>
              </a:rPr>
              <a:t>FOUR</a:t>
            </a:r>
            <a:endParaRPr lang="en-US" sz="2800" dirty="0" smtClean="0">
              <a:solidFill>
                <a:schemeClr val="tx1"/>
              </a:solidFill>
              <a:latin typeface="Berlin Sans FB Demi" pitchFamily="34" charset="0"/>
              <a:cs typeface="Aharoni" pitchFamily="2" charset="-79"/>
            </a:endParaRPr>
          </a:p>
        </p:txBody>
      </p:sp>
      <p:sp>
        <p:nvSpPr>
          <p:cNvPr id="21" name="Rounded Rectangle 20"/>
          <p:cNvSpPr/>
          <p:nvPr/>
        </p:nvSpPr>
        <p:spPr>
          <a:xfrm>
            <a:off x="439868" y="6091346"/>
            <a:ext cx="3132000" cy="612000"/>
          </a:xfrm>
          <a:prstGeom prst="roundRect">
            <a:avLst/>
          </a:prstGeom>
          <a:solidFill>
            <a:schemeClr val="tx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2800" dirty="0" smtClean="0">
                <a:solidFill>
                  <a:schemeClr val="tx1"/>
                </a:solidFill>
                <a:latin typeface="Berlin Sans FB Demi" pitchFamily="34" charset="0"/>
                <a:cs typeface="Aharoni" pitchFamily="2" charset="-79"/>
              </a:rPr>
              <a:t>TERM</a:t>
            </a:r>
            <a:r>
              <a:rPr lang="en-CA" sz="2800" dirty="0" smtClean="0">
                <a:solidFill>
                  <a:schemeClr val="tx1"/>
                </a:solidFill>
              </a:rPr>
              <a:t> </a:t>
            </a:r>
            <a:r>
              <a:rPr lang="en-CA" sz="2800" dirty="0" smtClean="0">
                <a:solidFill>
                  <a:schemeClr val="tx1"/>
                </a:solidFill>
                <a:latin typeface="Berlin Sans FB Demi" pitchFamily="34" charset="0"/>
                <a:cs typeface="Aharoni" pitchFamily="2" charset="-79"/>
              </a:rPr>
              <a:t>FIVE</a:t>
            </a:r>
            <a:endParaRPr lang="en-US" sz="2800" dirty="0" smtClean="0">
              <a:solidFill>
                <a:schemeClr val="tx1"/>
              </a:solidFill>
              <a:latin typeface="Berlin Sans FB Demi" pitchFamily="34" charset="0"/>
              <a:cs typeface="Aharoni" pitchFamily="2" charset="-79"/>
            </a:endParaRPr>
          </a:p>
        </p:txBody>
      </p:sp>
      <p:sp>
        <p:nvSpPr>
          <p:cNvPr id="22" name="Rounded Rectangle 21"/>
          <p:cNvSpPr/>
          <p:nvPr/>
        </p:nvSpPr>
        <p:spPr>
          <a:xfrm>
            <a:off x="4429124" y="6215082"/>
            <a:ext cx="4212000" cy="396000"/>
          </a:xfrm>
          <a:prstGeom prst="roundRect">
            <a:avLst/>
          </a:prstGeom>
          <a:solidFill>
            <a:schemeClr val="tx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1400" dirty="0" smtClean="0">
                <a:solidFill>
                  <a:schemeClr val="tx1"/>
                </a:solidFill>
                <a:latin typeface="Franklin Gothic Demi" pitchFamily="34" charset="0"/>
              </a:rPr>
              <a:t>Paid Co-op Work Placement</a:t>
            </a:r>
            <a:endParaRPr lang="en-US" sz="1400" dirty="0">
              <a:solidFill>
                <a:schemeClr val="tx1"/>
              </a:solidFill>
              <a:latin typeface="Franklin Gothic Demi" pitchFamily="34" charset="0"/>
            </a:endParaRPr>
          </a:p>
        </p:txBody>
      </p:sp>
      <p:sp>
        <p:nvSpPr>
          <p:cNvPr id="25" name="Right Arrow 24"/>
          <p:cNvSpPr/>
          <p:nvPr/>
        </p:nvSpPr>
        <p:spPr>
          <a:xfrm>
            <a:off x="3714744" y="1162124"/>
            <a:ext cx="642942" cy="42862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Arrow 25"/>
          <p:cNvSpPr/>
          <p:nvPr/>
        </p:nvSpPr>
        <p:spPr>
          <a:xfrm>
            <a:off x="3714744" y="2662322"/>
            <a:ext cx="642942" cy="42862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ight Arrow 26"/>
          <p:cNvSpPr/>
          <p:nvPr/>
        </p:nvSpPr>
        <p:spPr>
          <a:xfrm>
            <a:off x="3643306" y="4091082"/>
            <a:ext cx="642942" cy="42862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ight Arrow 27"/>
          <p:cNvSpPr/>
          <p:nvPr/>
        </p:nvSpPr>
        <p:spPr>
          <a:xfrm>
            <a:off x="3643306" y="4805462"/>
            <a:ext cx="642942" cy="42862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ight Arrow 28"/>
          <p:cNvSpPr/>
          <p:nvPr/>
        </p:nvSpPr>
        <p:spPr>
          <a:xfrm>
            <a:off x="3714744" y="6234222"/>
            <a:ext cx="642942" cy="42862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1052157" y="149346"/>
            <a:ext cx="6790064" cy="707886"/>
          </a:xfrm>
          <a:prstGeom prst="rect">
            <a:avLst/>
          </a:prstGeom>
          <a:noFill/>
        </p:spPr>
        <p:txBody>
          <a:bodyPr wrap="none" lIns="91440" tIns="45720" rIns="91440" bIns="45720">
            <a:spAutoFit/>
          </a:bodyPr>
          <a:lstStyle/>
          <a:p>
            <a:pPr algn="ctr"/>
            <a:r>
              <a:rPr lang="en-US" sz="4000" b="1" dirty="0" smtClean="0">
                <a:latin typeface="+mj-lt"/>
                <a:ea typeface="+mj-ea"/>
                <a:cs typeface="+mj-cs"/>
              </a:rPr>
              <a:t>Executive   Two-Year   Program</a:t>
            </a:r>
            <a:endParaRPr lang="en-US" sz="4000" b="1" dirty="0">
              <a:latin typeface="+mj-lt"/>
              <a:ea typeface="+mj-ea"/>
              <a:cs typeface="+mj-cs"/>
            </a:endParaRPr>
          </a:p>
        </p:txBody>
      </p:sp>
    </p:spTree>
  </p:cSld>
  <p:clrMapOvr>
    <a:masterClrMapping/>
  </p:clrMapOvr>
  <p:transition advClick="0" advTm="15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200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200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200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00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anim calcmode="lin" valueType="num">
                                      <p:cBhvr>
                                        <p:cTn id="45" dur="1000" fill="hold"/>
                                        <p:tgtEl>
                                          <p:spTgt spid="27"/>
                                        </p:tgtEl>
                                        <p:attrNameLst>
                                          <p:attrName>ppt_x</p:attrName>
                                        </p:attrNameLst>
                                      </p:cBhvr>
                                      <p:tavLst>
                                        <p:tav tm="0">
                                          <p:val>
                                            <p:strVal val="#ppt_x"/>
                                          </p:val>
                                        </p:tav>
                                        <p:tav tm="100000">
                                          <p:val>
                                            <p:strVal val="#ppt_x"/>
                                          </p:val>
                                        </p:tav>
                                      </p:tavLst>
                                    </p:anim>
                                    <p:anim calcmode="lin" valueType="num">
                                      <p:cBhvr>
                                        <p:cTn id="46" dur="1000" fill="hold"/>
                                        <p:tgtEl>
                                          <p:spTgt spid="2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200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200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00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000"/>
                                        <p:tgtEl>
                                          <p:spTgt spid="28"/>
                                        </p:tgtEl>
                                      </p:cBhvr>
                                    </p:animEffect>
                                    <p:anim calcmode="lin" valueType="num">
                                      <p:cBhvr>
                                        <p:cTn id="61" dur="1000" fill="hold"/>
                                        <p:tgtEl>
                                          <p:spTgt spid="28"/>
                                        </p:tgtEl>
                                        <p:attrNameLst>
                                          <p:attrName>ppt_x</p:attrName>
                                        </p:attrNameLst>
                                      </p:cBhvr>
                                      <p:tavLst>
                                        <p:tav tm="0">
                                          <p:val>
                                            <p:strVal val="#ppt_x"/>
                                          </p:val>
                                        </p:tav>
                                        <p:tav tm="100000">
                                          <p:val>
                                            <p:strVal val="#ppt_x"/>
                                          </p:val>
                                        </p:tav>
                                      </p:tavLst>
                                    </p:anim>
                                    <p:anim calcmode="lin" valueType="num">
                                      <p:cBhvr>
                                        <p:cTn id="62" dur="1000" fill="hold"/>
                                        <p:tgtEl>
                                          <p:spTgt spid="2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1000" fill="hold"/>
                                        <p:tgtEl>
                                          <p:spTgt spid="14"/>
                                        </p:tgtEl>
                                        <p:attrNameLst>
                                          <p:attrName>ppt_y</p:attrName>
                                        </p:attrNameLst>
                                      </p:cBhvr>
                                      <p:tavLst>
                                        <p:tav tm="0">
                                          <p:val>
                                            <p:strVal val="#ppt_y+.1"/>
                                          </p:val>
                                        </p:tav>
                                        <p:tav tm="100000">
                                          <p:val>
                                            <p:strVal val="#ppt_y"/>
                                          </p:val>
                                        </p:tav>
                                      </p:tavLst>
                                    </p:anim>
                                  </p:childTnLst>
                                </p:cTn>
                              </p:par>
                            </p:childTnLst>
                          </p:cTn>
                        </p:par>
                        <p:par>
                          <p:cTn id="68" fill="hold">
                            <p:stCondLst>
                              <p:cond delay="10000"/>
                            </p:stCondLst>
                            <p:childTnLst>
                              <p:par>
                                <p:cTn id="69" presetID="42" presetClass="entr" presetSubtype="0" fill="hold" grpId="0" nodeType="afterEffect">
                                  <p:stCondLst>
                                    <p:cond delay="200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200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200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1000"/>
                                        <p:tgtEl>
                                          <p:spTgt spid="22"/>
                                        </p:tgtEl>
                                      </p:cBhvr>
                                    </p:animEffect>
                                    <p:anim calcmode="lin" valueType="num">
                                      <p:cBhvr>
                                        <p:cTn id="82" dur="1000" fill="hold"/>
                                        <p:tgtEl>
                                          <p:spTgt spid="22"/>
                                        </p:tgtEl>
                                        <p:attrNameLst>
                                          <p:attrName>ppt_x</p:attrName>
                                        </p:attrNameLst>
                                      </p:cBhvr>
                                      <p:tavLst>
                                        <p:tav tm="0">
                                          <p:val>
                                            <p:strVal val="#ppt_x"/>
                                          </p:val>
                                        </p:tav>
                                        <p:tav tm="100000">
                                          <p:val>
                                            <p:strVal val="#ppt_x"/>
                                          </p:val>
                                        </p:tav>
                                      </p:tavLst>
                                    </p:anim>
                                    <p:anim calcmode="lin" valueType="num">
                                      <p:cBhvr>
                                        <p:cTn id="8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5" grpId="0" animBg="1"/>
      <p:bldP spid="26"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CA" sz="4000" b="1" dirty="0" smtClean="0"/>
              <a:t>Testimonials and Profiles</a:t>
            </a:r>
            <a:endParaRPr lang="en-CA" sz="4000" b="1" dirty="0"/>
          </a:p>
        </p:txBody>
      </p:sp>
      <p:sp>
        <p:nvSpPr>
          <p:cNvPr id="7" name="Content Placeholder 2"/>
          <p:cNvSpPr txBox="1">
            <a:spLocks/>
          </p:cNvSpPr>
          <p:nvPr/>
        </p:nvSpPr>
        <p:spPr>
          <a:xfrm>
            <a:off x="518864" y="1196752"/>
            <a:ext cx="8229600" cy="4104456"/>
          </a:xfrm>
          <a:prstGeom prst="rect">
            <a:avLst/>
          </a:prstGeom>
          <a:solidFill>
            <a:schemeClr val="bg1">
              <a:alpha val="34000"/>
            </a:schemeClr>
          </a:solidFill>
        </p:spPr>
        <p:txBody>
          <a:bodyPr vert="horz" lIns="91440" tIns="45720" rIns="91440" bIns="45720" rtlCol="0">
            <a:normAutofit/>
          </a:bodyPr>
          <a:lstStyle/>
          <a:p>
            <a:pPr marR="0" lvl="0" indent="-342900" algn="l" defTabSz="914400" rtl="0" eaLnBrk="1" fontAlgn="auto" latinLnBrk="0" hangingPunct="1">
              <a:lnSpc>
                <a:spcPct val="100000"/>
              </a:lnSpc>
              <a:spcBef>
                <a:spcPct val="20000"/>
              </a:spcBef>
              <a:spcAft>
                <a:spcPts val="0"/>
              </a:spcAft>
              <a:buClrTx/>
              <a:buSzTx/>
              <a:tabLst/>
              <a:defRPr/>
            </a:pPr>
            <a:r>
              <a:rPr kumimoji="0" lang="en-CA" sz="2800" b="1" i="0" u="none" strike="noStrike" kern="1200" cap="none" spc="0" normalizeH="0" baseline="0" noProof="0" dirty="0" smtClean="0">
                <a:ln>
                  <a:noFill/>
                </a:ln>
                <a:solidFill>
                  <a:schemeClr val="tx1"/>
                </a:solidFill>
                <a:effectLst/>
                <a:uLnTx/>
                <a:uFillTx/>
                <a:latin typeface="+mn-lt"/>
                <a:ea typeface="+mn-ea"/>
                <a:cs typeface="+mn-cs"/>
              </a:rPr>
              <a:t>"This program provided me with a strong computer and customer service background as well as the ability to find the resources I need to be successful in my busy work environment. My co-op placement also led me directly into a full-time position at Niagara College. The instructors in the program really cared about me and my success."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2800" b="1" i="0" u="none" strike="noStrike" kern="1200" cap="none" spc="0" normalizeH="0" baseline="0" noProof="0" dirty="0" smtClean="0">
                <a:ln>
                  <a:noFill/>
                </a:ln>
                <a:solidFill>
                  <a:schemeClr val="tx1"/>
                </a:solidFill>
                <a:effectLst/>
                <a:uLnTx/>
                <a:uFillTx/>
                <a:latin typeface="+mn-lt"/>
                <a:ea typeface="+mn-ea"/>
                <a:cs typeface="+mn-cs"/>
              </a:rPr>
              <a:t>	</a:t>
            </a:r>
            <a:r>
              <a:rPr lang="en-CA" sz="2600" b="1" dirty="0" smtClean="0">
                <a:latin typeface="+mj-lt"/>
                <a:ea typeface="+mj-ea"/>
                <a:cs typeface="+mj-cs"/>
              </a:rPr>
              <a:t>Marsha </a:t>
            </a:r>
            <a:r>
              <a:rPr lang="en-CA" sz="2600" b="1" dirty="0" err="1" smtClean="0">
                <a:latin typeface="+mj-lt"/>
                <a:ea typeface="+mj-ea"/>
                <a:cs typeface="+mj-cs"/>
              </a:rPr>
              <a:t>Fiorino</a:t>
            </a:r>
            <a:r>
              <a:rPr lang="en-CA" sz="2600" b="1" dirty="0" smtClean="0">
                <a:latin typeface="+mj-lt"/>
                <a:ea typeface="+mj-ea"/>
                <a:cs typeface="+mj-cs"/>
              </a:rPr>
              <a:t>, Office Administration - Executive (Co-op) Graduate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Content Placeholder 2"/>
          <p:cNvSpPr>
            <a:spLocks noGrp="1"/>
          </p:cNvSpPr>
          <p:nvPr>
            <p:ph idx="1"/>
          </p:nvPr>
        </p:nvSpPr>
        <p:spPr>
          <a:xfrm>
            <a:off x="467544" y="1412776"/>
            <a:ext cx="8229600" cy="4104456"/>
          </a:xfrm>
          <a:solidFill>
            <a:schemeClr val="tx1">
              <a:alpha val="49000"/>
            </a:schemeClr>
          </a:solidFill>
        </p:spPr>
        <p:txBody>
          <a:bodyPr>
            <a:normAutofit fontScale="62500" lnSpcReduction="20000"/>
          </a:bodyPr>
          <a:lstStyle/>
          <a:p>
            <a:pPr marL="0">
              <a:buNone/>
            </a:pPr>
            <a:r>
              <a:rPr lang="en-CA" sz="4200" dirty="0" smtClean="0">
                <a:solidFill>
                  <a:schemeClr val="bg1">
                    <a:lumMod val="95000"/>
                  </a:schemeClr>
                </a:solidFill>
              </a:rPr>
              <a:t>“At TRG Insurance, we have had a terrific experience in hiring a co-op student from the Office Administration - Executive program. Students in this program have outstanding skills and are able to demonstrate them with speed and accuracy in a busy workplace. At TRG, we are happy to be a partner in education and training with Niagara College.”</a:t>
            </a:r>
          </a:p>
          <a:p>
            <a:pPr>
              <a:buNone/>
            </a:pPr>
            <a:endParaRPr lang="en-CA" sz="4200" dirty="0" smtClean="0">
              <a:solidFill>
                <a:schemeClr val="bg1">
                  <a:lumMod val="95000"/>
                </a:schemeClr>
              </a:solidFill>
            </a:endParaRPr>
          </a:p>
          <a:p>
            <a:pPr>
              <a:buNone/>
            </a:pPr>
            <a:r>
              <a:rPr lang="en-CA" sz="4200" dirty="0" smtClean="0">
                <a:solidFill>
                  <a:schemeClr val="bg1">
                    <a:lumMod val="95000"/>
                  </a:schemeClr>
                </a:solidFill>
              </a:rPr>
              <a:t>	</a:t>
            </a:r>
            <a:r>
              <a:rPr lang="en-CA" sz="4400" b="1" dirty="0" smtClean="0">
                <a:solidFill>
                  <a:schemeClr val="bg1"/>
                </a:solidFill>
                <a:latin typeface="+mj-lt"/>
                <a:ea typeface="+mj-ea"/>
                <a:cs typeface="+mj-cs"/>
              </a:rPr>
              <a:t>Joanna Wallace, TRG Insurance, Niagara Falls, Ontario</a:t>
            </a:r>
          </a:p>
          <a:p>
            <a:endParaRPr lang="en-CA" dirty="0">
              <a:solidFill>
                <a:schemeClr val="bg1">
                  <a:lumMod val="95000"/>
                </a:schemeClr>
              </a:solidFill>
            </a:endParaRPr>
          </a:p>
        </p:txBody>
      </p:sp>
    </p:spTree>
  </p:cSld>
  <p:clrMapOvr>
    <a:masterClrMapping/>
  </p:clrMapOvr>
  <p:transition advClick="0" advTm="40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xit" presetSubtype="0" fill="hold" grpId="1" nodeType="withEffect">
                                  <p:stCondLst>
                                    <p:cond delay="20000"/>
                                  </p:stCondLst>
                                  <p:childTnLst>
                                    <p:animEffect transition="out" filter="fade">
                                      <p:cBhvr>
                                        <p:cTn id="9" dur="2000"/>
                                        <p:tgtEl>
                                          <p:spTgt spid="7"/>
                                        </p:tgtEl>
                                      </p:cBhvr>
                                    </p:animEffect>
                                    <p:set>
                                      <p:cBhvr>
                                        <p:cTn id="10" dur="1" fill="hold">
                                          <p:stCondLst>
                                            <p:cond delay="1999"/>
                                          </p:stCondLst>
                                        </p:cTn>
                                        <p:tgtEl>
                                          <p:spTgt spid="7"/>
                                        </p:tgtEl>
                                        <p:attrNameLst>
                                          <p:attrName>style.visibility</p:attrName>
                                        </p:attrNameLst>
                                      </p:cBhvr>
                                      <p:to>
                                        <p:strVal val="hidden"/>
                                      </p:to>
                                    </p:set>
                                  </p:childTnLst>
                                </p:cTn>
                              </p:par>
                            </p:childTnLst>
                          </p:cTn>
                        </p:par>
                        <p:par>
                          <p:cTn id="11" fill="hold">
                            <p:stCondLst>
                              <p:cond delay="22000"/>
                            </p:stCondLst>
                            <p:childTnLst>
                              <p:par>
                                <p:cTn id="12" presetID="10"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2000"/>
                                        <p:tgtEl>
                                          <p:spTgt spid="3">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568952" cy="1143000"/>
          </a:xfrm>
        </p:spPr>
        <p:txBody>
          <a:bodyPr>
            <a:normAutofit/>
          </a:bodyPr>
          <a:lstStyle/>
          <a:p>
            <a:r>
              <a:rPr lang="en-CA" sz="4000" b="1" dirty="0" smtClean="0"/>
              <a:t>Office Administration Co-op Statistics</a:t>
            </a:r>
            <a:endParaRPr lang="en-US" sz="4000" b="1" dirty="0"/>
          </a:p>
        </p:txBody>
      </p:sp>
      <p:graphicFrame>
        <p:nvGraphicFramePr>
          <p:cNvPr id="4" name="Chart 3"/>
          <p:cNvGraphicFramePr/>
          <p:nvPr/>
        </p:nvGraphicFramePr>
        <p:xfrm>
          <a:off x="827584" y="1412776"/>
          <a:ext cx="7560840" cy="5112568"/>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6" descr="http://www.ncsac.ca/images/logos/niagaraCollegeLogo.png"/>
          <p:cNvPicPr>
            <a:picLocks noChangeAspect="1" noChangeArrowheads="1"/>
          </p:cNvPicPr>
          <p:nvPr/>
        </p:nvPicPr>
        <p:blipFill>
          <a:blip r:embed="rId3" cstate="print"/>
          <a:srcRect/>
          <a:stretch>
            <a:fillRect/>
          </a:stretch>
        </p:blipFill>
        <p:spPr bwMode="auto">
          <a:xfrm>
            <a:off x="8215338" y="5929330"/>
            <a:ext cx="776288" cy="776289"/>
          </a:xfrm>
          <a:prstGeom prst="rect">
            <a:avLst/>
          </a:prstGeom>
          <a:noFill/>
        </p:spPr>
      </p:pic>
    </p:spTree>
  </p:cSld>
  <p:clrMapOvr>
    <a:masterClrMapping/>
  </p:clrMapOvr>
  <p:transition advClick="0" advTm="10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blinds(horizontal)">
                                      <p:cBhvr>
                                        <p:cTn id="7" dur="500"/>
                                        <p:tgtEl>
                                          <p:spTgt spid="4">
                                            <p:graphicEl>
                                              <a:chart seriesIdx="-3" categoryIdx="-3" bldStep="gridLegend"/>
                                            </p:graphicEl>
                                          </p:spTgt>
                                        </p:tgtEl>
                                      </p:cBhvr>
                                    </p:animEffect>
                                  </p:childTnLst>
                                </p:cTn>
                              </p:par>
                            </p:childTnLst>
                          </p:cTn>
                        </p:par>
                        <p:par>
                          <p:cTn id="8" fill="hold">
                            <p:stCondLst>
                              <p:cond delay="500"/>
                            </p:stCondLst>
                            <p:childTnLst>
                              <p:par>
                                <p:cTn id="9" presetID="3" presetClass="entr" presetSubtype="5" fill="hold" grpId="0" nodeType="afterEffect">
                                  <p:stCondLst>
                                    <p:cond delay="100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blinds(vertical)">
                                      <p:cBhvr>
                                        <p:cTn id="11" dur="1000"/>
                                        <p:tgtEl>
                                          <p:spTgt spid="4">
                                            <p:graphicEl>
                                              <a:chart seriesIdx="0" categoryIdx="-4" bldStep="series"/>
                                            </p:graphicEl>
                                          </p:spTgt>
                                        </p:tgtEl>
                                      </p:cBhvr>
                                    </p:animEffect>
                                  </p:childTnLst>
                                </p:cTn>
                              </p:par>
                            </p:childTnLst>
                          </p:cTn>
                        </p:par>
                        <p:par>
                          <p:cTn id="12" fill="hold">
                            <p:stCondLst>
                              <p:cond delay="2500"/>
                            </p:stCondLst>
                            <p:childTnLst>
                              <p:par>
                                <p:cTn id="13" presetID="3" presetClass="entr" presetSubtype="5" fill="hold" grpId="0" nodeType="afterEffect">
                                  <p:stCondLst>
                                    <p:cond delay="100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blinds(vertical)">
                                      <p:cBhvr>
                                        <p:cTn id="15" dur="1000"/>
                                        <p:tgtEl>
                                          <p:spTgt spid="4">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b="1" dirty="0" smtClean="0"/>
              <a:t>The Star of Excellence Award</a:t>
            </a:r>
            <a:endParaRPr lang="en-CA" sz="4000" b="1" dirty="0"/>
          </a:p>
        </p:txBody>
      </p:sp>
      <p:sp>
        <p:nvSpPr>
          <p:cNvPr id="3" name="Content Placeholder 2"/>
          <p:cNvSpPr>
            <a:spLocks noGrp="1"/>
          </p:cNvSpPr>
          <p:nvPr>
            <p:ph idx="1"/>
          </p:nvPr>
        </p:nvSpPr>
        <p:spPr>
          <a:xfrm>
            <a:off x="457200" y="1600200"/>
            <a:ext cx="5915000" cy="4525963"/>
          </a:xfrm>
        </p:spPr>
        <p:txBody>
          <a:bodyPr>
            <a:normAutofit/>
          </a:bodyPr>
          <a:lstStyle/>
          <a:p>
            <a:r>
              <a:rPr lang="en-CA" dirty="0" smtClean="0"/>
              <a:t>Earned by students </a:t>
            </a:r>
            <a:r>
              <a:rPr lang="en-CA" dirty="0" smtClean="0"/>
              <a:t>in the Office Administration </a:t>
            </a:r>
            <a:r>
              <a:rPr lang="en-CA" dirty="0" smtClean="0"/>
              <a:t>programs</a:t>
            </a:r>
            <a:endParaRPr lang="en-CA" dirty="0" smtClean="0"/>
          </a:p>
          <a:p>
            <a:r>
              <a:rPr lang="en-CA" dirty="0" smtClean="0"/>
              <a:t>The purpose is to recognize students for their achievements in academics and extracurricular </a:t>
            </a:r>
            <a:r>
              <a:rPr lang="en-CA" dirty="0" smtClean="0"/>
              <a:t>activities </a:t>
            </a:r>
            <a:endParaRPr lang="en-CA" dirty="0" smtClean="0"/>
          </a:p>
          <a:p>
            <a:r>
              <a:rPr lang="en-CA" dirty="0" smtClean="0"/>
              <a:t>Achievement is measured on a points basis</a:t>
            </a:r>
            <a:endParaRPr lang="en-CA" dirty="0"/>
          </a:p>
        </p:txBody>
      </p:sp>
      <p:pic>
        <p:nvPicPr>
          <p:cNvPr id="14338" name="Picture 2" descr="C:\Users\owner\AppData\Local\Microsoft\Windows\Temporary Internet Files\Content.IE5\325TJ2YM\MC900441361[1].png"/>
          <p:cNvPicPr>
            <a:picLocks noChangeAspect="1" noChangeArrowheads="1"/>
          </p:cNvPicPr>
          <p:nvPr/>
        </p:nvPicPr>
        <p:blipFill>
          <a:blip r:embed="rId2" cstate="print"/>
          <a:srcRect/>
          <a:stretch>
            <a:fillRect/>
          </a:stretch>
        </p:blipFill>
        <p:spPr bwMode="auto">
          <a:xfrm>
            <a:off x="6072198" y="2143116"/>
            <a:ext cx="2743200" cy="2743200"/>
          </a:xfrm>
          <a:prstGeom prst="rect">
            <a:avLst/>
          </a:prstGeom>
          <a:noFill/>
        </p:spPr>
      </p:pic>
      <p:pic>
        <p:nvPicPr>
          <p:cNvPr id="5" name="Picture 6" descr="http://www.ncsac.ca/images/logos/niagaraCollegeLogo.png"/>
          <p:cNvPicPr>
            <a:picLocks noChangeAspect="1" noChangeArrowheads="1"/>
          </p:cNvPicPr>
          <p:nvPr/>
        </p:nvPicPr>
        <p:blipFill>
          <a:blip r:embed="rId3" cstate="print"/>
          <a:srcRect/>
          <a:stretch>
            <a:fillRect/>
          </a:stretch>
        </p:blipFill>
        <p:spPr bwMode="auto">
          <a:xfrm>
            <a:off x="8215338" y="5929330"/>
            <a:ext cx="776288" cy="776289"/>
          </a:xfrm>
          <a:prstGeom prst="rect">
            <a:avLst/>
          </a:prstGeom>
          <a:noFill/>
        </p:spPr>
      </p:pic>
    </p:spTree>
  </p:cSld>
  <p:clrMapOvr>
    <a:masterClrMapping/>
  </p:clrMapOvr>
  <p:transition advClick="0" advTm="10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0-#ppt_w/2"/>
                                          </p:val>
                                        </p:tav>
                                        <p:tav tm="100000">
                                          <p:val>
                                            <p:strVal val="#ppt_x"/>
                                          </p:val>
                                        </p:tav>
                                      </p:tavLst>
                                    </p:anim>
                                    <p:anim calcmode="lin" valueType="num">
                                      <p:cBhvr additive="base">
                                        <p:cTn id="8" dur="500" fill="hold"/>
                                        <p:tgtEl>
                                          <p:spTgt spid="14338"/>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1000" fill="hold"/>
                                        <p:tgtEl>
                                          <p:spTgt spid="14338"/>
                                        </p:tgtEl>
                                        <p:attrNameLst>
                                          <p:attrName>r</p:attrName>
                                        </p:attrNameLst>
                                      </p:cBhvr>
                                    </p:animRo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dirty="0" smtClean="0"/>
              <a:t>What career options are open to me? </a:t>
            </a:r>
            <a:endParaRPr lang="en-CA" dirty="0"/>
          </a:p>
        </p:txBody>
      </p:sp>
      <p:pic>
        <p:nvPicPr>
          <p:cNvPr id="1027" name="Picture 3" descr="C:\Users\owner\AppData\Local\Microsoft\Windows\Temporary Internet Files\Content.IE5\5FEQM147\MP900448691[1].jpg"/>
          <p:cNvPicPr>
            <a:picLocks noChangeAspect="1" noChangeArrowheads="1"/>
          </p:cNvPicPr>
          <p:nvPr/>
        </p:nvPicPr>
        <p:blipFill>
          <a:blip r:embed="rId2" cstate="print"/>
          <a:srcRect/>
          <a:stretch>
            <a:fillRect/>
          </a:stretch>
        </p:blipFill>
        <p:spPr bwMode="auto">
          <a:xfrm>
            <a:off x="2555776" y="1124744"/>
            <a:ext cx="3528392" cy="234810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advClick="0" advTm="5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0-#ppt_w/2"/>
                                          </p:val>
                                        </p:tav>
                                        <p:tav tm="100000">
                                          <p:val>
                                            <p:strVal val="#ppt_x"/>
                                          </p:val>
                                        </p:tav>
                                      </p:tavLst>
                                    </p:anim>
                                    <p:anim calcmode="lin" valueType="num">
                                      <p:cBhvr additive="base">
                                        <p:cTn id="8" dur="500" fill="hold"/>
                                        <p:tgtEl>
                                          <p:spTgt spid="10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xit" presetSubtype="2" fill="hold" nodeType="afterEffect">
                                  <p:stCondLst>
                                    <p:cond delay="3000"/>
                                  </p:stCondLst>
                                  <p:childTnLst>
                                    <p:anim calcmode="lin" valueType="num">
                                      <p:cBhvr additive="base">
                                        <p:cTn id="11" dur="500"/>
                                        <p:tgtEl>
                                          <p:spTgt spid="1027"/>
                                        </p:tgtEl>
                                        <p:attrNameLst>
                                          <p:attrName>ppt_x</p:attrName>
                                        </p:attrNameLst>
                                      </p:cBhvr>
                                      <p:tavLst>
                                        <p:tav tm="0">
                                          <p:val>
                                            <p:strVal val="ppt_x"/>
                                          </p:val>
                                        </p:tav>
                                        <p:tav tm="100000">
                                          <p:val>
                                            <p:strVal val="1+ppt_w/2"/>
                                          </p:val>
                                        </p:tav>
                                      </p:tavLst>
                                    </p:anim>
                                    <p:anim calcmode="lin" valueType="num">
                                      <p:cBhvr additive="base">
                                        <p:cTn id="12" dur="500"/>
                                        <p:tgtEl>
                                          <p:spTgt spid="1027"/>
                                        </p:tgtEl>
                                        <p:attrNameLst>
                                          <p:attrName>ppt_y</p:attrName>
                                        </p:attrNameLst>
                                      </p:cBhvr>
                                      <p:tavLst>
                                        <p:tav tm="0">
                                          <p:val>
                                            <p:strVal val="ppt_y"/>
                                          </p:val>
                                        </p:tav>
                                        <p:tav tm="100000">
                                          <p:val>
                                            <p:strVal val="ppt_y"/>
                                          </p:val>
                                        </p:tav>
                                      </p:tavLst>
                                    </p:anim>
                                    <p:set>
                                      <p:cBhvr>
                                        <p:cTn id="13" dur="1" fill="hold">
                                          <p:stCondLst>
                                            <p:cond delay="4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85720" y="1357298"/>
            <a:ext cx="4286280" cy="5143536"/>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42852"/>
            <a:ext cx="8229600" cy="1143000"/>
          </a:xfrm>
        </p:spPr>
        <p:txBody>
          <a:bodyPr>
            <a:normAutofit/>
          </a:bodyPr>
          <a:lstStyle/>
          <a:p>
            <a:r>
              <a:rPr lang="en-CA" sz="4000" b="1" dirty="0" smtClean="0"/>
              <a:t>Graduates can be employed as...</a:t>
            </a:r>
            <a:endParaRPr lang="en-CA" sz="4000" b="1" dirty="0"/>
          </a:p>
        </p:txBody>
      </p:sp>
      <p:sp>
        <p:nvSpPr>
          <p:cNvPr id="3" name="Text Placeholder 2"/>
          <p:cNvSpPr>
            <a:spLocks noGrp="1"/>
          </p:cNvSpPr>
          <p:nvPr>
            <p:ph type="body" idx="1"/>
          </p:nvPr>
        </p:nvSpPr>
        <p:spPr>
          <a:xfrm>
            <a:off x="433124" y="1714488"/>
            <a:ext cx="3996000" cy="388949"/>
          </a:xfrm>
          <a:solidFill>
            <a:schemeClr val="bg2"/>
          </a:solidFill>
        </p:spPr>
        <p:txBody>
          <a:bodyPr>
            <a:normAutofit fontScale="92500" lnSpcReduction="20000"/>
          </a:bodyPr>
          <a:lstStyle/>
          <a:p>
            <a:pPr algn="ctr"/>
            <a:r>
              <a:rPr lang="en-CA" dirty="0" smtClean="0"/>
              <a:t>One-Year Certificate Program</a:t>
            </a:r>
            <a:endParaRPr lang="en-CA" dirty="0"/>
          </a:p>
        </p:txBody>
      </p:sp>
      <p:sp>
        <p:nvSpPr>
          <p:cNvPr id="4" name="Content Placeholder 3"/>
          <p:cNvSpPr>
            <a:spLocks noGrp="1"/>
          </p:cNvSpPr>
          <p:nvPr>
            <p:ph sz="half" idx="2"/>
          </p:nvPr>
        </p:nvSpPr>
        <p:spPr/>
        <p:txBody>
          <a:bodyPr/>
          <a:lstStyle/>
          <a:p>
            <a:r>
              <a:rPr lang="en-CA" dirty="0" smtClean="0"/>
              <a:t>Administrative Assistants</a:t>
            </a:r>
          </a:p>
          <a:p>
            <a:r>
              <a:rPr lang="en-CA" dirty="0" smtClean="0"/>
              <a:t>Customer Service Representatives</a:t>
            </a:r>
          </a:p>
          <a:p>
            <a:r>
              <a:rPr lang="en-CA" dirty="0" smtClean="0"/>
              <a:t>Receptionists</a:t>
            </a:r>
          </a:p>
          <a:p>
            <a:r>
              <a:rPr lang="en-CA" dirty="0" smtClean="0"/>
              <a:t>Office Assistants</a:t>
            </a:r>
          </a:p>
          <a:p>
            <a:r>
              <a:rPr lang="en-CA" dirty="0" smtClean="0"/>
              <a:t>Front Desk Coordinators</a:t>
            </a:r>
          </a:p>
          <a:p>
            <a:endParaRPr lang="en-CA" dirty="0"/>
          </a:p>
        </p:txBody>
      </p:sp>
      <p:sp>
        <p:nvSpPr>
          <p:cNvPr id="5" name="Text Placeholder 4"/>
          <p:cNvSpPr>
            <a:spLocks noGrp="1"/>
          </p:cNvSpPr>
          <p:nvPr>
            <p:ph type="body" sz="quarter" idx="3"/>
          </p:nvPr>
        </p:nvSpPr>
        <p:spPr>
          <a:xfrm>
            <a:off x="4714876" y="1714488"/>
            <a:ext cx="4140000" cy="388949"/>
          </a:xfrm>
          <a:solidFill>
            <a:schemeClr val="bg2"/>
          </a:solidFill>
        </p:spPr>
        <p:txBody>
          <a:bodyPr>
            <a:normAutofit fontScale="92500" lnSpcReduction="20000"/>
          </a:bodyPr>
          <a:lstStyle/>
          <a:p>
            <a:pPr algn="ctr"/>
            <a:r>
              <a:rPr lang="en-CA" dirty="0" smtClean="0"/>
              <a:t>Two-Year Diploma Program</a:t>
            </a:r>
            <a:endParaRPr lang="en-CA" dirty="0"/>
          </a:p>
        </p:txBody>
      </p:sp>
      <p:sp>
        <p:nvSpPr>
          <p:cNvPr id="6" name="Content Placeholder 5"/>
          <p:cNvSpPr>
            <a:spLocks noGrp="1"/>
          </p:cNvSpPr>
          <p:nvPr>
            <p:ph sz="quarter" idx="4"/>
          </p:nvPr>
        </p:nvSpPr>
        <p:spPr/>
        <p:txBody>
          <a:bodyPr/>
          <a:lstStyle/>
          <a:p>
            <a:r>
              <a:rPr lang="en-CA" dirty="0" smtClean="0"/>
              <a:t>Administrative Assistants</a:t>
            </a:r>
          </a:p>
          <a:p>
            <a:r>
              <a:rPr lang="en-CA" dirty="0" smtClean="0"/>
              <a:t>Bookkeeping Clerks</a:t>
            </a:r>
          </a:p>
          <a:p>
            <a:r>
              <a:rPr lang="en-CA" dirty="0" smtClean="0"/>
              <a:t>Project Coordinators</a:t>
            </a:r>
          </a:p>
          <a:p>
            <a:r>
              <a:rPr lang="en-CA" dirty="0" smtClean="0"/>
              <a:t>Office Administrators</a:t>
            </a:r>
          </a:p>
          <a:p>
            <a:r>
              <a:rPr lang="en-CA" dirty="0" smtClean="0"/>
              <a:t>Executive Assistants</a:t>
            </a:r>
          </a:p>
          <a:p>
            <a:endParaRPr lang="en-CA" dirty="0"/>
          </a:p>
        </p:txBody>
      </p:sp>
      <p:pic>
        <p:nvPicPr>
          <p:cNvPr id="1026" name="Picture 2" descr="c:\documents and settings\campus\Local Settings\Temporary Internet Files\Content.IE5\87S8HCSH\MC900434825[1].png"/>
          <p:cNvPicPr>
            <a:picLocks noChangeAspect="1" noChangeArrowheads="1"/>
          </p:cNvPicPr>
          <p:nvPr/>
        </p:nvPicPr>
        <p:blipFill>
          <a:blip r:embed="rId2" cstate="print"/>
          <a:srcRect/>
          <a:stretch>
            <a:fillRect/>
          </a:stretch>
        </p:blipFill>
        <p:spPr bwMode="auto">
          <a:xfrm>
            <a:off x="1457544" y="4714884"/>
            <a:ext cx="1828572" cy="1828572"/>
          </a:xfrm>
          <a:prstGeom prst="rect">
            <a:avLst/>
          </a:prstGeom>
          <a:noFill/>
        </p:spPr>
      </p:pic>
      <p:pic>
        <p:nvPicPr>
          <p:cNvPr id="9" name="Picture 6" descr="C:\Users\owner\AppData\Local\Microsoft\Windows\Temporary Internet Files\Content.IE5\KK8L7JSD\MC900183712[1].wmf"/>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5876414" y="4929198"/>
            <a:ext cx="1838858" cy="1356970"/>
          </a:xfrm>
          <a:prstGeom prst="rect">
            <a:avLst/>
          </a:prstGeom>
          <a:noFill/>
        </p:spPr>
      </p:pic>
      <p:sp>
        <p:nvSpPr>
          <p:cNvPr id="11" name="Rounded Rectangle 10"/>
          <p:cNvSpPr/>
          <p:nvPr/>
        </p:nvSpPr>
        <p:spPr>
          <a:xfrm>
            <a:off x="4572000" y="1357298"/>
            <a:ext cx="4429156" cy="5143536"/>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advTm="15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grpId="0" nodeType="after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 calcmode="lin" valueType="num">
                                      <p:cBhvr additive="base">
                                        <p:cTn id="4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 presetClass="entr" presetSubtype="4" fill="hold" nodeType="afterEffect">
                                  <p:stCondLst>
                                    <p:cond delay="0"/>
                                  </p:stCondLst>
                                  <p:childTnLst>
                                    <p:set>
                                      <p:cBhvr>
                                        <p:cTn id="44" dur="1" fill="hold">
                                          <p:stCondLst>
                                            <p:cond delay="0"/>
                                          </p:stCondLst>
                                        </p:cTn>
                                        <p:tgtEl>
                                          <p:spTgt spid="1026"/>
                                        </p:tgtEl>
                                        <p:attrNameLst>
                                          <p:attrName>style.visibility</p:attrName>
                                        </p:attrNameLst>
                                      </p:cBhvr>
                                      <p:to>
                                        <p:strVal val="visible"/>
                                      </p:to>
                                    </p:set>
                                    <p:anim calcmode="lin" valueType="num">
                                      <p:cBhvr additive="base">
                                        <p:cTn id="45" dur="500" fill="hold"/>
                                        <p:tgtEl>
                                          <p:spTgt spid="1026"/>
                                        </p:tgtEl>
                                        <p:attrNameLst>
                                          <p:attrName>ppt_x</p:attrName>
                                        </p:attrNameLst>
                                      </p:cBhvr>
                                      <p:tavLst>
                                        <p:tav tm="0">
                                          <p:val>
                                            <p:strVal val="#ppt_x"/>
                                          </p:val>
                                        </p:tav>
                                        <p:tav tm="100000">
                                          <p:val>
                                            <p:strVal val="#ppt_x"/>
                                          </p:val>
                                        </p:tav>
                                      </p:tavLst>
                                    </p:anim>
                                    <p:anim calcmode="lin" valueType="num">
                                      <p:cBhvr additive="base">
                                        <p:cTn id="46" dur="500" fill="hold"/>
                                        <p:tgtEl>
                                          <p:spTgt spid="1026"/>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500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5000"/>
                                  </p:stCondLst>
                                  <p:childTnLst>
                                    <p:set>
                                      <p:cBhvr>
                                        <p:cTn id="53" dur="1" fill="hold">
                                          <p:stCondLst>
                                            <p:cond delay="0"/>
                                          </p:stCondLst>
                                        </p:cTn>
                                        <p:tgtEl>
                                          <p:spTgt spid="5">
                                            <p:bg/>
                                          </p:spTgt>
                                        </p:tgtEl>
                                        <p:attrNameLst>
                                          <p:attrName>style.visibility</p:attrName>
                                        </p:attrNameLst>
                                      </p:cBhvr>
                                      <p:to>
                                        <p:strVal val="visible"/>
                                      </p:to>
                                    </p:set>
                                    <p:anim calcmode="lin" valueType="num">
                                      <p:cBhvr additive="base">
                                        <p:cTn id="54" dur="500" fill="hold"/>
                                        <p:tgtEl>
                                          <p:spTgt spid="5">
                                            <p:bg/>
                                          </p:spTgt>
                                        </p:tgtEl>
                                        <p:attrNameLst>
                                          <p:attrName>ppt_x</p:attrName>
                                        </p:attrNameLst>
                                      </p:cBhvr>
                                      <p:tavLst>
                                        <p:tav tm="0">
                                          <p:val>
                                            <p:strVal val="#ppt_x"/>
                                          </p:val>
                                        </p:tav>
                                        <p:tav tm="100000">
                                          <p:val>
                                            <p:strVal val="#ppt_x"/>
                                          </p:val>
                                        </p:tav>
                                      </p:tavLst>
                                    </p:anim>
                                    <p:anim calcmode="lin" valueType="num">
                                      <p:cBhvr additive="base">
                                        <p:cTn id="55" dur="500" fill="hold"/>
                                        <p:tgtEl>
                                          <p:spTgt spid="5">
                                            <p:bg/>
                                          </p:spTgt>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5000"/>
                                  </p:stCondLst>
                                  <p:childTnLst>
                                    <p:set>
                                      <p:cBhvr>
                                        <p:cTn id="57" dur="1" fill="hold">
                                          <p:stCondLst>
                                            <p:cond delay="0"/>
                                          </p:stCondLst>
                                        </p:cTn>
                                        <p:tgtEl>
                                          <p:spTgt spid="5">
                                            <p:txEl>
                                              <p:pRg st="0" end="0"/>
                                            </p:txEl>
                                          </p:spTgt>
                                        </p:tgtEl>
                                        <p:attrNameLst>
                                          <p:attrName>style.visibility</p:attrName>
                                        </p:attrNameLst>
                                      </p:cBhvr>
                                      <p:to>
                                        <p:strVal val="visible"/>
                                      </p:to>
                                    </p:set>
                                    <p:anim calcmode="lin" valueType="num">
                                      <p:cBhvr additive="base">
                                        <p:cTn id="5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9000"/>
                            </p:stCondLst>
                            <p:childTnLst>
                              <p:par>
                                <p:cTn id="61" presetID="2" presetClass="entr" presetSubtype="4" fill="hold" grpId="0" nodeType="afterEffect">
                                  <p:stCondLst>
                                    <p:cond delay="0"/>
                                  </p:stCondLst>
                                  <p:childTnLst>
                                    <p:set>
                                      <p:cBhvr>
                                        <p:cTn id="62" dur="1" fill="hold">
                                          <p:stCondLst>
                                            <p:cond delay="0"/>
                                          </p:stCondLst>
                                        </p:cTn>
                                        <p:tgtEl>
                                          <p:spTgt spid="6">
                                            <p:txEl>
                                              <p:pRg st="0" end="0"/>
                                            </p:txEl>
                                          </p:spTgt>
                                        </p:tgtEl>
                                        <p:attrNameLst>
                                          <p:attrName>style.visibility</p:attrName>
                                        </p:attrNameLst>
                                      </p:cBhvr>
                                      <p:to>
                                        <p:strVal val="visible"/>
                                      </p:to>
                                    </p:set>
                                    <p:anim calcmode="lin" valueType="num">
                                      <p:cBhvr additive="base">
                                        <p:cTn id="6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9500"/>
                            </p:stCondLst>
                            <p:childTnLst>
                              <p:par>
                                <p:cTn id="66" presetID="2" presetClass="entr" presetSubtype="4" fill="hold" grpId="0" nodeType="afterEffect">
                                  <p:stCondLst>
                                    <p:cond delay="0"/>
                                  </p:stCondLst>
                                  <p:childTnLst>
                                    <p:set>
                                      <p:cBhvr>
                                        <p:cTn id="67" dur="1" fill="hold">
                                          <p:stCondLst>
                                            <p:cond delay="0"/>
                                          </p:stCondLst>
                                        </p:cTn>
                                        <p:tgtEl>
                                          <p:spTgt spid="6">
                                            <p:txEl>
                                              <p:pRg st="1" end="1"/>
                                            </p:txEl>
                                          </p:spTgt>
                                        </p:tgtEl>
                                        <p:attrNameLst>
                                          <p:attrName>style.visibility</p:attrName>
                                        </p:attrNameLst>
                                      </p:cBhvr>
                                      <p:to>
                                        <p:strVal val="visible"/>
                                      </p:to>
                                    </p:set>
                                    <p:anim calcmode="lin" valueType="num">
                                      <p:cBhvr additive="base">
                                        <p:cTn id="6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70" fill="hold">
                            <p:stCondLst>
                              <p:cond delay="10000"/>
                            </p:stCondLst>
                            <p:childTnLst>
                              <p:par>
                                <p:cTn id="71" presetID="2" presetClass="entr" presetSubtype="4" fill="hold" grpId="0" nodeType="afterEffect">
                                  <p:stCondLst>
                                    <p:cond delay="0"/>
                                  </p:stCondLst>
                                  <p:childTnLst>
                                    <p:set>
                                      <p:cBhvr>
                                        <p:cTn id="72" dur="1" fill="hold">
                                          <p:stCondLst>
                                            <p:cond delay="0"/>
                                          </p:stCondLst>
                                        </p:cTn>
                                        <p:tgtEl>
                                          <p:spTgt spid="6">
                                            <p:txEl>
                                              <p:pRg st="2" end="2"/>
                                            </p:txEl>
                                          </p:spTgt>
                                        </p:tgtEl>
                                        <p:attrNameLst>
                                          <p:attrName>style.visibility</p:attrName>
                                        </p:attrNameLst>
                                      </p:cBhvr>
                                      <p:to>
                                        <p:strVal val="visible"/>
                                      </p:to>
                                    </p:set>
                                    <p:anim calcmode="lin" valueType="num">
                                      <p:cBhvr additive="base">
                                        <p:cTn id="7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75" fill="hold">
                            <p:stCondLst>
                              <p:cond delay="10500"/>
                            </p:stCondLst>
                            <p:childTnLst>
                              <p:par>
                                <p:cTn id="76" presetID="2" presetClass="entr" presetSubtype="4" fill="hold" grpId="0" nodeType="afterEffect">
                                  <p:stCondLst>
                                    <p:cond delay="0"/>
                                  </p:stCondLst>
                                  <p:childTnLst>
                                    <p:set>
                                      <p:cBhvr>
                                        <p:cTn id="77" dur="1" fill="hold">
                                          <p:stCondLst>
                                            <p:cond delay="0"/>
                                          </p:stCondLst>
                                        </p:cTn>
                                        <p:tgtEl>
                                          <p:spTgt spid="6">
                                            <p:txEl>
                                              <p:pRg st="3" end="3"/>
                                            </p:txEl>
                                          </p:spTgt>
                                        </p:tgtEl>
                                        <p:attrNameLst>
                                          <p:attrName>style.visibility</p:attrName>
                                        </p:attrNameLst>
                                      </p:cBhvr>
                                      <p:to>
                                        <p:strVal val="visible"/>
                                      </p:to>
                                    </p:set>
                                    <p:anim calcmode="lin" valueType="num">
                                      <p:cBhvr additive="base">
                                        <p:cTn id="7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80" fill="hold">
                            <p:stCondLst>
                              <p:cond delay="11000"/>
                            </p:stCondLst>
                            <p:childTnLst>
                              <p:par>
                                <p:cTn id="81" presetID="2" presetClass="entr" presetSubtype="4" fill="hold" grpId="0" nodeType="afterEffect">
                                  <p:stCondLst>
                                    <p:cond delay="0"/>
                                  </p:stCondLst>
                                  <p:childTnLst>
                                    <p:set>
                                      <p:cBhvr>
                                        <p:cTn id="82" dur="1" fill="hold">
                                          <p:stCondLst>
                                            <p:cond delay="0"/>
                                          </p:stCondLst>
                                        </p:cTn>
                                        <p:tgtEl>
                                          <p:spTgt spid="6">
                                            <p:txEl>
                                              <p:pRg st="4" end="4"/>
                                            </p:txEl>
                                          </p:spTgt>
                                        </p:tgtEl>
                                        <p:attrNameLst>
                                          <p:attrName>style.visibility</p:attrName>
                                        </p:attrNameLst>
                                      </p:cBhvr>
                                      <p:to>
                                        <p:strVal val="visible"/>
                                      </p:to>
                                    </p:set>
                                    <p:anim calcmode="lin" valueType="num">
                                      <p:cBhvr additive="base">
                                        <p:cTn id="8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85" fill="hold">
                            <p:stCondLst>
                              <p:cond delay="11500"/>
                            </p:stCondLst>
                            <p:childTnLst>
                              <p:par>
                                <p:cTn id="86" presetID="2" presetClass="entr" presetSubtype="4" fill="hold" nodeType="afterEffect">
                                  <p:stCondLst>
                                    <p:cond delay="0"/>
                                  </p:stCondLst>
                                  <p:childTnLst>
                                    <p:set>
                                      <p:cBhvr>
                                        <p:cTn id="87" dur="1" fill="hold">
                                          <p:stCondLst>
                                            <p:cond delay="0"/>
                                          </p:stCondLst>
                                        </p:cTn>
                                        <p:tgtEl>
                                          <p:spTgt spid="9"/>
                                        </p:tgtEl>
                                        <p:attrNameLst>
                                          <p:attrName>style.visibility</p:attrName>
                                        </p:attrNameLst>
                                      </p:cBhvr>
                                      <p:to>
                                        <p:strVal val="visible"/>
                                      </p:to>
                                    </p:set>
                                    <p:anim calcmode="lin" valueType="num">
                                      <p:cBhvr additive="base">
                                        <p:cTn id="88" dur="500" fill="hold"/>
                                        <p:tgtEl>
                                          <p:spTgt spid="9"/>
                                        </p:tgtEl>
                                        <p:attrNameLst>
                                          <p:attrName>ppt_x</p:attrName>
                                        </p:attrNameLst>
                                      </p:cBhvr>
                                      <p:tavLst>
                                        <p:tav tm="0">
                                          <p:val>
                                            <p:strVal val="#ppt_x"/>
                                          </p:val>
                                        </p:tav>
                                        <p:tav tm="100000">
                                          <p:val>
                                            <p:strVal val="#ppt_x"/>
                                          </p:val>
                                        </p:tav>
                                      </p:tavLst>
                                    </p:anim>
                                    <p:anim calcmode="lin" valueType="num">
                                      <p:cBhvr additive="base">
                                        <p:cTn id="8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uiExpand="1" build="p" animBg="1"/>
      <p:bldP spid="4" grpId="0" uiExpand="1" build="p"/>
      <p:bldP spid="5" grpId="0" build="p" animBg="1"/>
      <p:bldP spid="6" grpId="0" build="p"/>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b="1" dirty="0" smtClean="0"/>
              <a:t>Employment sectors that are in need of Office Administrators</a:t>
            </a:r>
            <a:endParaRPr lang="en-US" sz="4000" b="1" dirty="0"/>
          </a:p>
        </p:txBody>
      </p:sp>
      <p:graphicFrame>
        <p:nvGraphicFramePr>
          <p:cNvPr id="3" name="Diagram 2"/>
          <p:cNvGraphicFramePr/>
          <p:nvPr/>
        </p:nvGraphicFramePr>
        <p:xfrm>
          <a:off x="502884" y="1294410"/>
          <a:ext cx="8389596" cy="5446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6" descr="http://www.ncsac.ca/images/logos/niagaraCollegeLogo.png"/>
          <p:cNvPicPr>
            <a:picLocks noChangeAspect="1" noChangeArrowheads="1"/>
          </p:cNvPicPr>
          <p:nvPr/>
        </p:nvPicPr>
        <p:blipFill>
          <a:blip r:embed="rId7" cstate="print"/>
          <a:srcRect/>
          <a:stretch>
            <a:fillRect/>
          </a:stretch>
        </p:blipFill>
        <p:spPr bwMode="auto">
          <a:xfrm>
            <a:off x="8215338" y="5929330"/>
            <a:ext cx="776288" cy="776289"/>
          </a:xfrm>
          <a:prstGeom prst="rect">
            <a:avLst/>
          </a:prstGeom>
          <a:noFill/>
        </p:spPr>
      </p:pic>
    </p:spTree>
  </p:cSld>
  <p:clrMapOvr>
    <a:masterClrMapping/>
  </p:clrMapOvr>
  <p:transition advClick="0" advTm="10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500"/>
                                  </p:stCondLst>
                                  <p:childTnLst>
                                    <p:set>
                                      <p:cBhvr>
                                        <p:cTn id="6" dur="1" fill="hold">
                                          <p:stCondLst>
                                            <p:cond delay="0"/>
                                          </p:stCondLst>
                                        </p:cTn>
                                        <p:tgtEl>
                                          <p:spTgt spid="3">
                                            <p:graphicEl>
                                              <a:dgm id="{8329083C-31A5-48CB-A7F4-5616CA3EC320}"/>
                                            </p:graphicEl>
                                          </p:spTgt>
                                        </p:tgtEl>
                                        <p:attrNameLst>
                                          <p:attrName>style.visibility</p:attrName>
                                        </p:attrNameLst>
                                      </p:cBhvr>
                                      <p:to>
                                        <p:strVal val="visible"/>
                                      </p:to>
                                    </p:set>
                                    <p:animEffect transition="in" filter="wedge">
                                      <p:cBhvr>
                                        <p:cTn id="7" dur="1000"/>
                                        <p:tgtEl>
                                          <p:spTgt spid="3">
                                            <p:graphicEl>
                                              <a:dgm id="{8329083C-31A5-48CB-A7F4-5616CA3EC320}"/>
                                            </p:graphicEl>
                                          </p:spTgt>
                                        </p:tgtEl>
                                      </p:cBhvr>
                                    </p:animEffect>
                                  </p:childTnLst>
                                </p:cTn>
                              </p:par>
                              <p:par>
                                <p:cTn id="8" presetID="20" presetClass="entr" presetSubtype="0" fill="hold" grpId="0" nodeType="withEffect">
                                  <p:stCondLst>
                                    <p:cond delay="500"/>
                                  </p:stCondLst>
                                  <p:childTnLst>
                                    <p:set>
                                      <p:cBhvr>
                                        <p:cTn id="9" dur="1" fill="hold">
                                          <p:stCondLst>
                                            <p:cond delay="0"/>
                                          </p:stCondLst>
                                        </p:cTn>
                                        <p:tgtEl>
                                          <p:spTgt spid="3">
                                            <p:graphicEl>
                                              <a:dgm id="{6205A564-BEC6-42A7-A337-F22817E33197}"/>
                                            </p:graphicEl>
                                          </p:spTgt>
                                        </p:tgtEl>
                                        <p:attrNameLst>
                                          <p:attrName>style.visibility</p:attrName>
                                        </p:attrNameLst>
                                      </p:cBhvr>
                                      <p:to>
                                        <p:strVal val="visible"/>
                                      </p:to>
                                    </p:set>
                                    <p:animEffect transition="in" filter="wedge">
                                      <p:cBhvr>
                                        <p:cTn id="10" dur="1000"/>
                                        <p:tgtEl>
                                          <p:spTgt spid="3">
                                            <p:graphicEl>
                                              <a:dgm id="{6205A564-BEC6-42A7-A337-F22817E33197}"/>
                                            </p:graphicEl>
                                          </p:spTgt>
                                        </p:tgtEl>
                                      </p:cBhvr>
                                    </p:animEffect>
                                  </p:childTnLst>
                                </p:cTn>
                              </p:par>
                            </p:childTnLst>
                          </p:cTn>
                        </p:par>
                        <p:par>
                          <p:cTn id="11" fill="hold">
                            <p:stCondLst>
                              <p:cond delay="1500"/>
                            </p:stCondLst>
                            <p:childTnLst>
                              <p:par>
                                <p:cTn id="12" presetID="20" presetClass="entr" presetSubtype="0" fill="hold" grpId="0" nodeType="afterEffect">
                                  <p:stCondLst>
                                    <p:cond delay="500"/>
                                  </p:stCondLst>
                                  <p:childTnLst>
                                    <p:set>
                                      <p:cBhvr>
                                        <p:cTn id="13" dur="1" fill="hold">
                                          <p:stCondLst>
                                            <p:cond delay="0"/>
                                          </p:stCondLst>
                                        </p:cTn>
                                        <p:tgtEl>
                                          <p:spTgt spid="3">
                                            <p:graphicEl>
                                              <a:dgm id="{556F9252-1E4C-46B9-8641-33D011FDE378}"/>
                                            </p:graphicEl>
                                          </p:spTgt>
                                        </p:tgtEl>
                                        <p:attrNameLst>
                                          <p:attrName>style.visibility</p:attrName>
                                        </p:attrNameLst>
                                      </p:cBhvr>
                                      <p:to>
                                        <p:strVal val="visible"/>
                                      </p:to>
                                    </p:set>
                                    <p:animEffect transition="in" filter="wedge">
                                      <p:cBhvr>
                                        <p:cTn id="14" dur="1000"/>
                                        <p:tgtEl>
                                          <p:spTgt spid="3">
                                            <p:graphicEl>
                                              <a:dgm id="{556F9252-1E4C-46B9-8641-33D011FDE378}"/>
                                            </p:graphicEl>
                                          </p:spTgt>
                                        </p:tgtEl>
                                      </p:cBhvr>
                                    </p:animEffect>
                                  </p:childTnLst>
                                </p:cTn>
                              </p:par>
                              <p:par>
                                <p:cTn id="15" presetID="20" presetClass="entr" presetSubtype="0" fill="hold" grpId="0" nodeType="withEffect">
                                  <p:stCondLst>
                                    <p:cond delay="500"/>
                                  </p:stCondLst>
                                  <p:childTnLst>
                                    <p:set>
                                      <p:cBhvr>
                                        <p:cTn id="16" dur="1" fill="hold">
                                          <p:stCondLst>
                                            <p:cond delay="0"/>
                                          </p:stCondLst>
                                        </p:cTn>
                                        <p:tgtEl>
                                          <p:spTgt spid="3">
                                            <p:graphicEl>
                                              <a:dgm id="{F4C85B52-8E21-44B1-BCEA-72CB81D62BFB}"/>
                                            </p:graphicEl>
                                          </p:spTgt>
                                        </p:tgtEl>
                                        <p:attrNameLst>
                                          <p:attrName>style.visibility</p:attrName>
                                        </p:attrNameLst>
                                      </p:cBhvr>
                                      <p:to>
                                        <p:strVal val="visible"/>
                                      </p:to>
                                    </p:set>
                                    <p:animEffect transition="in" filter="wedge">
                                      <p:cBhvr>
                                        <p:cTn id="17" dur="1000"/>
                                        <p:tgtEl>
                                          <p:spTgt spid="3">
                                            <p:graphicEl>
                                              <a:dgm id="{F4C85B52-8E21-44B1-BCEA-72CB81D62BFB}"/>
                                            </p:graphicEl>
                                          </p:spTgt>
                                        </p:tgtEl>
                                      </p:cBhvr>
                                    </p:animEffect>
                                  </p:childTnLst>
                                </p:cTn>
                              </p:par>
                            </p:childTnLst>
                          </p:cTn>
                        </p:par>
                        <p:par>
                          <p:cTn id="18" fill="hold">
                            <p:stCondLst>
                              <p:cond delay="3000"/>
                            </p:stCondLst>
                            <p:childTnLst>
                              <p:par>
                                <p:cTn id="19" presetID="20" presetClass="entr" presetSubtype="0" fill="hold" grpId="0" nodeType="afterEffect">
                                  <p:stCondLst>
                                    <p:cond delay="500"/>
                                  </p:stCondLst>
                                  <p:childTnLst>
                                    <p:set>
                                      <p:cBhvr>
                                        <p:cTn id="20" dur="1" fill="hold">
                                          <p:stCondLst>
                                            <p:cond delay="0"/>
                                          </p:stCondLst>
                                        </p:cTn>
                                        <p:tgtEl>
                                          <p:spTgt spid="3">
                                            <p:graphicEl>
                                              <a:dgm id="{B86CDEF0-24AB-4E44-8A9C-99796A2DD86F}"/>
                                            </p:graphicEl>
                                          </p:spTgt>
                                        </p:tgtEl>
                                        <p:attrNameLst>
                                          <p:attrName>style.visibility</p:attrName>
                                        </p:attrNameLst>
                                      </p:cBhvr>
                                      <p:to>
                                        <p:strVal val="visible"/>
                                      </p:to>
                                    </p:set>
                                    <p:animEffect transition="in" filter="wedge">
                                      <p:cBhvr>
                                        <p:cTn id="21" dur="1000"/>
                                        <p:tgtEl>
                                          <p:spTgt spid="3">
                                            <p:graphicEl>
                                              <a:dgm id="{B86CDEF0-24AB-4E44-8A9C-99796A2DD86F}"/>
                                            </p:graphicEl>
                                          </p:spTgt>
                                        </p:tgtEl>
                                      </p:cBhvr>
                                    </p:animEffect>
                                  </p:childTnLst>
                                </p:cTn>
                              </p:par>
                              <p:par>
                                <p:cTn id="22" presetID="20" presetClass="entr" presetSubtype="0" fill="hold" grpId="0" nodeType="withEffect">
                                  <p:stCondLst>
                                    <p:cond delay="500"/>
                                  </p:stCondLst>
                                  <p:childTnLst>
                                    <p:set>
                                      <p:cBhvr>
                                        <p:cTn id="23" dur="1" fill="hold">
                                          <p:stCondLst>
                                            <p:cond delay="0"/>
                                          </p:stCondLst>
                                        </p:cTn>
                                        <p:tgtEl>
                                          <p:spTgt spid="3">
                                            <p:graphicEl>
                                              <a:dgm id="{43D0AD41-C250-41FF-AB1A-3FC921E7E4EE}"/>
                                            </p:graphicEl>
                                          </p:spTgt>
                                        </p:tgtEl>
                                        <p:attrNameLst>
                                          <p:attrName>style.visibility</p:attrName>
                                        </p:attrNameLst>
                                      </p:cBhvr>
                                      <p:to>
                                        <p:strVal val="visible"/>
                                      </p:to>
                                    </p:set>
                                    <p:animEffect transition="in" filter="wedge">
                                      <p:cBhvr>
                                        <p:cTn id="24" dur="1000"/>
                                        <p:tgtEl>
                                          <p:spTgt spid="3">
                                            <p:graphicEl>
                                              <a:dgm id="{43D0AD41-C250-41FF-AB1A-3FC921E7E4EE}"/>
                                            </p:graphicEl>
                                          </p:spTgt>
                                        </p:tgtEl>
                                      </p:cBhvr>
                                    </p:animEffect>
                                  </p:childTnLst>
                                </p:cTn>
                              </p:par>
                            </p:childTnLst>
                          </p:cTn>
                        </p:par>
                        <p:par>
                          <p:cTn id="25" fill="hold">
                            <p:stCondLst>
                              <p:cond delay="4500"/>
                            </p:stCondLst>
                            <p:childTnLst>
                              <p:par>
                                <p:cTn id="26" presetID="20" presetClass="entr" presetSubtype="0" fill="hold" grpId="0" nodeType="afterEffect">
                                  <p:stCondLst>
                                    <p:cond delay="500"/>
                                  </p:stCondLst>
                                  <p:childTnLst>
                                    <p:set>
                                      <p:cBhvr>
                                        <p:cTn id="27" dur="1" fill="hold">
                                          <p:stCondLst>
                                            <p:cond delay="0"/>
                                          </p:stCondLst>
                                        </p:cTn>
                                        <p:tgtEl>
                                          <p:spTgt spid="3">
                                            <p:graphicEl>
                                              <a:dgm id="{71841F03-78C9-4C40-AECF-FDF54588D563}"/>
                                            </p:graphicEl>
                                          </p:spTgt>
                                        </p:tgtEl>
                                        <p:attrNameLst>
                                          <p:attrName>style.visibility</p:attrName>
                                        </p:attrNameLst>
                                      </p:cBhvr>
                                      <p:to>
                                        <p:strVal val="visible"/>
                                      </p:to>
                                    </p:set>
                                    <p:animEffect transition="in" filter="wedge">
                                      <p:cBhvr>
                                        <p:cTn id="28" dur="1000"/>
                                        <p:tgtEl>
                                          <p:spTgt spid="3">
                                            <p:graphicEl>
                                              <a:dgm id="{71841F03-78C9-4C40-AECF-FDF54588D563}"/>
                                            </p:graphicEl>
                                          </p:spTgt>
                                        </p:tgtEl>
                                      </p:cBhvr>
                                    </p:animEffect>
                                  </p:childTnLst>
                                </p:cTn>
                              </p:par>
                              <p:par>
                                <p:cTn id="29" presetID="20" presetClass="entr" presetSubtype="0" fill="hold" grpId="0" nodeType="withEffect">
                                  <p:stCondLst>
                                    <p:cond delay="500"/>
                                  </p:stCondLst>
                                  <p:childTnLst>
                                    <p:set>
                                      <p:cBhvr>
                                        <p:cTn id="30" dur="1" fill="hold">
                                          <p:stCondLst>
                                            <p:cond delay="0"/>
                                          </p:stCondLst>
                                        </p:cTn>
                                        <p:tgtEl>
                                          <p:spTgt spid="3">
                                            <p:graphicEl>
                                              <a:dgm id="{DD122057-D218-4BA3-A129-DD57ECD81AB1}"/>
                                            </p:graphicEl>
                                          </p:spTgt>
                                        </p:tgtEl>
                                        <p:attrNameLst>
                                          <p:attrName>style.visibility</p:attrName>
                                        </p:attrNameLst>
                                      </p:cBhvr>
                                      <p:to>
                                        <p:strVal val="visible"/>
                                      </p:to>
                                    </p:set>
                                    <p:animEffect transition="in" filter="wedge">
                                      <p:cBhvr>
                                        <p:cTn id="31" dur="1000"/>
                                        <p:tgtEl>
                                          <p:spTgt spid="3">
                                            <p:graphicEl>
                                              <a:dgm id="{DD122057-D218-4BA3-A129-DD57ECD81AB1}"/>
                                            </p:graphicEl>
                                          </p:spTgt>
                                        </p:tgtEl>
                                      </p:cBhvr>
                                    </p:animEffect>
                                  </p:childTnLst>
                                </p:cTn>
                              </p:par>
                            </p:childTnLst>
                          </p:cTn>
                        </p:par>
                        <p:par>
                          <p:cTn id="32" fill="hold">
                            <p:stCondLst>
                              <p:cond delay="6000"/>
                            </p:stCondLst>
                            <p:childTnLst>
                              <p:par>
                                <p:cTn id="33" presetID="20" presetClass="entr" presetSubtype="0" fill="hold" grpId="0" nodeType="afterEffect">
                                  <p:stCondLst>
                                    <p:cond delay="500"/>
                                  </p:stCondLst>
                                  <p:childTnLst>
                                    <p:set>
                                      <p:cBhvr>
                                        <p:cTn id="34" dur="1" fill="hold">
                                          <p:stCondLst>
                                            <p:cond delay="0"/>
                                          </p:stCondLst>
                                        </p:cTn>
                                        <p:tgtEl>
                                          <p:spTgt spid="3">
                                            <p:graphicEl>
                                              <a:dgm id="{81064594-7D8E-41A2-BCBE-41650D3068D3}"/>
                                            </p:graphicEl>
                                          </p:spTgt>
                                        </p:tgtEl>
                                        <p:attrNameLst>
                                          <p:attrName>style.visibility</p:attrName>
                                        </p:attrNameLst>
                                      </p:cBhvr>
                                      <p:to>
                                        <p:strVal val="visible"/>
                                      </p:to>
                                    </p:set>
                                    <p:animEffect transition="in" filter="wedge">
                                      <p:cBhvr>
                                        <p:cTn id="35" dur="1000"/>
                                        <p:tgtEl>
                                          <p:spTgt spid="3">
                                            <p:graphicEl>
                                              <a:dgm id="{81064594-7D8E-41A2-BCBE-41650D3068D3}"/>
                                            </p:graphicEl>
                                          </p:spTgt>
                                        </p:tgtEl>
                                      </p:cBhvr>
                                    </p:animEffect>
                                  </p:childTnLst>
                                </p:cTn>
                              </p:par>
                              <p:par>
                                <p:cTn id="36" presetID="20" presetClass="entr" presetSubtype="0" fill="hold" grpId="0" nodeType="withEffect">
                                  <p:stCondLst>
                                    <p:cond delay="500"/>
                                  </p:stCondLst>
                                  <p:childTnLst>
                                    <p:set>
                                      <p:cBhvr>
                                        <p:cTn id="37" dur="1" fill="hold">
                                          <p:stCondLst>
                                            <p:cond delay="0"/>
                                          </p:stCondLst>
                                        </p:cTn>
                                        <p:tgtEl>
                                          <p:spTgt spid="3">
                                            <p:graphicEl>
                                              <a:dgm id="{60AC2BD0-1A16-42F8-BD7A-3EF8B87F9106}"/>
                                            </p:graphicEl>
                                          </p:spTgt>
                                        </p:tgtEl>
                                        <p:attrNameLst>
                                          <p:attrName>style.visibility</p:attrName>
                                        </p:attrNameLst>
                                      </p:cBhvr>
                                      <p:to>
                                        <p:strVal val="visible"/>
                                      </p:to>
                                    </p:set>
                                    <p:animEffect transition="in" filter="wedge">
                                      <p:cBhvr>
                                        <p:cTn id="38" dur="1000"/>
                                        <p:tgtEl>
                                          <p:spTgt spid="3">
                                            <p:graphicEl>
                                              <a:dgm id="{60AC2BD0-1A16-42F8-BD7A-3EF8B87F910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Niagara-on-the-Lake Campus</a:t>
            </a:r>
            <a:endParaRPr lang="en-CA" dirty="0"/>
          </a:p>
        </p:txBody>
      </p:sp>
      <p:pic>
        <p:nvPicPr>
          <p:cNvPr id="3" name="Picture 2" descr="DSC_0272.JPG"/>
          <p:cNvPicPr>
            <a:picLocks noChangeAspect="1"/>
          </p:cNvPicPr>
          <p:nvPr/>
        </p:nvPicPr>
        <p:blipFill>
          <a:blip r:embed="rId2" cstate="print"/>
          <a:stretch>
            <a:fillRect/>
          </a:stretch>
        </p:blipFill>
        <p:spPr>
          <a:xfrm>
            <a:off x="592415" y="1412776"/>
            <a:ext cx="7959171" cy="5292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advClick="0" advTm="5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Why Should I Choose Niagara College?</a:t>
            </a:r>
            <a:endParaRPr lang="en-CA" dirty="0"/>
          </a:p>
        </p:txBody>
      </p:sp>
      <p:grpSp>
        <p:nvGrpSpPr>
          <p:cNvPr id="10" name="Group 9"/>
          <p:cNvGrpSpPr/>
          <p:nvPr/>
        </p:nvGrpSpPr>
        <p:grpSpPr>
          <a:xfrm>
            <a:off x="3059832" y="1268760"/>
            <a:ext cx="2763144" cy="1584574"/>
            <a:chOff x="2555776" y="2708920"/>
            <a:chExt cx="2763144" cy="1584574"/>
          </a:xfrm>
        </p:grpSpPr>
        <p:pic>
          <p:nvPicPr>
            <p:cNvPr id="9" name="Picture 2" descr="http://www.niagaracollege.ca/marketing_communications/img/mync_web_sample_onwhite.jpg"/>
            <p:cNvPicPr>
              <a:picLocks noChangeAspect="1" noChangeArrowheads="1"/>
            </p:cNvPicPr>
            <p:nvPr/>
          </p:nvPicPr>
          <p:blipFill>
            <a:blip r:embed="rId2" cstate="print"/>
            <a:srcRect l="38490"/>
            <a:stretch>
              <a:fillRect/>
            </a:stretch>
          </p:blipFill>
          <p:spPr bwMode="auto">
            <a:xfrm>
              <a:off x="3707904" y="2708920"/>
              <a:ext cx="1611016" cy="1584574"/>
            </a:xfrm>
            <a:prstGeom prst="ellipse">
              <a:avLst/>
            </a:prstGeom>
            <a:noFill/>
          </p:spPr>
        </p:pic>
        <p:sp>
          <p:nvSpPr>
            <p:cNvPr id="7" name="TextBox 6"/>
            <p:cNvSpPr txBox="1"/>
            <p:nvPr/>
          </p:nvSpPr>
          <p:spPr>
            <a:xfrm>
              <a:off x="2555776" y="2708920"/>
              <a:ext cx="1512168" cy="1338828"/>
            </a:xfrm>
            <a:prstGeom prst="rect">
              <a:avLst/>
            </a:prstGeom>
            <a:noFill/>
          </p:spPr>
          <p:txBody>
            <a:bodyPr wrap="square" rtlCol="0">
              <a:spAutoFit/>
            </a:bodyPr>
            <a:lstStyle/>
            <a:p>
              <a:r>
                <a:rPr lang="en-CA" sz="8100" b="1" dirty="0" smtClean="0">
                  <a:solidFill>
                    <a:schemeClr val="tx1">
                      <a:lumMod val="85000"/>
                      <a:lumOff val="15000"/>
                    </a:schemeClr>
                  </a:solidFill>
                </a:rPr>
                <a:t>my</a:t>
              </a:r>
              <a:endParaRPr lang="en-CA" sz="8100" b="1" dirty="0">
                <a:solidFill>
                  <a:schemeClr val="tx1">
                    <a:lumMod val="85000"/>
                    <a:lumOff val="15000"/>
                  </a:schemeClr>
                </a:solidFill>
              </a:endParaRPr>
            </a:p>
          </p:txBody>
        </p:sp>
      </p:grpSp>
    </p:spTree>
  </p:cSld>
  <p:clrMapOvr>
    <a:masterClrMapping/>
  </p:clrMapOvr>
  <p:transition advClick="0" advTm="5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ppt_w*0.7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0" presetClass="entr" presetSubtype="0" decel="10000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2000" fill="hold"/>
                                        <p:tgtEl>
                                          <p:spTgt spid="2"/>
                                        </p:tgtEl>
                                        <p:attrNameLst>
                                          <p:attrName>ppt_w</p:attrName>
                                        </p:attrNameLst>
                                      </p:cBhvr>
                                      <p:tavLst>
                                        <p:tav tm="0">
                                          <p:val>
                                            <p:strVal val="#ppt_w+.3"/>
                                          </p:val>
                                        </p:tav>
                                        <p:tav tm="100000">
                                          <p:val>
                                            <p:strVal val="#ppt_w"/>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animEffect transition="in" filter="fade">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Reasons Niagara College Should be Your 1</a:t>
            </a:r>
            <a:r>
              <a:rPr lang="en-US" baseline="30000" dirty="0" smtClean="0"/>
              <a:t>st</a:t>
            </a:r>
            <a:r>
              <a:rPr lang="en-US" dirty="0" smtClean="0"/>
              <a:t> Choice</a:t>
            </a:r>
            <a:endParaRPr lang="en-US" dirty="0"/>
          </a:p>
        </p:txBody>
      </p:sp>
      <p:graphicFrame>
        <p:nvGraphicFramePr>
          <p:cNvPr id="8" name="Content Placeholder 7"/>
          <p:cNvGraphicFramePr>
            <a:graphicFrameLocks noGrp="1"/>
          </p:cNvGraphicFramePr>
          <p:nvPr>
            <p:ph idx="1"/>
          </p:nvPr>
        </p:nvGraphicFramePr>
        <p:xfrm>
          <a:off x="342928" y="1643050"/>
          <a:ext cx="8443914" cy="4883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475524" y="330922"/>
            <a:ext cx="1000132" cy="1071570"/>
          </a:xfrm>
          <a:prstGeom prst="ellipse">
            <a:avLst/>
          </a:prstGeom>
          <a:solidFill>
            <a:srgbClr val="4D84C7"/>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chemeClr val="accent3">
                  <a:lumMod val="40000"/>
                  <a:lumOff val="60000"/>
                </a:schemeClr>
              </a:solidFill>
            </a:endParaRPr>
          </a:p>
        </p:txBody>
      </p:sp>
      <p:sp>
        <p:nvSpPr>
          <p:cNvPr id="4" name="Rectangle 3"/>
          <p:cNvSpPr/>
          <p:nvPr/>
        </p:nvSpPr>
        <p:spPr>
          <a:xfrm>
            <a:off x="546962" y="116632"/>
            <a:ext cx="846707" cy="1446550"/>
          </a:xfrm>
          <a:prstGeom prst="rect">
            <a:avLst/>
          </a:prstGeom>
          <a:noFill/>
        </p:spPr>
        <p:txBody>
          <a:bodyPr wrap="none" lIns="91440" tIns="45720" rIns="91440" bIns="45720">
            <a:spAutoFit/>
          </a:bodyPr>
          <a:lstStyle/>
          <a:p>
            <a:pPr algn="ctr"/>
            <a:r>
              <a:rPr lang="en-US" sz="8800" b="1" cap="none" spc="0" dirty="0" smtClean="0">
                <a:ln w="6350">
                  <a:solidFill>
                    <a:schemeClr val="tx1"/>
                  </a:solidFill>
                  <a:prstDash val="solid"/>
                </a:ln>
                <a:solidFill>
                  <a:schemeClr val="tx2">
                    <a:lumMod val="10000"/>
                    <a:lumOff val="90000"/>
                  </a:schemeClr>
                </a:solidFill>
                <a:effectLst>
                  <a:outerShdw blurRad="50000" dist="50800" dir="7500000" algn="tl">
                    <a:srgbClr val="000000">
                      <a:shade val="5000"/>
                      <a:alpha val="35000"/>
                    </a:srgbClr>
                  </a:outerShdw>
                </a:effectLst>
              </a:rPr>
              <a:t>6</a:t>
            </a:r>
            <a:endParaRPr lang="en-US" sz="8800" b="1" cap="none" spc="0" dirty="0">
              <a:ln w="6350">
                <a:solidFill>
                  <a:schemeClr val="tx1"/>
                </a:solidFill>
                <a:prstDash val="solid"/>
              </a:ln>
              <a:solidFill>
                <a:schemeClr val="tx2">
                  <a:lumMod val="10000"/>
                  <a:lumOff val="90000"/>
                </a:schemeClr>
              </a:solidFill>
              <a:effectLst>
                <a:outerShdw blurRad="50000" dist="50800" dir="7500000" algn="tl">
                  <a:srgbClr val="000000">
                    <a:shade val="5000"/>
                    <a:alpha val="35000"/>
                  </a:srgbClr>
                </a:outerShdw>
              </a:effectLst>
            </a:endParaRPr>
          </a:p>
        </p:txBody>
      </p:sp>
      <p:sp>
        <p:nvSpPr>
          <p:cNvPr id="14338" name="AutoShape 2" descr="data:image/jpg;base64,/9j/4AAQSkZJRgABAQAAAQABAAD/2wCEAAkGBhESDxIUEhMRFBQTGBsSGBgWGBQeHBYYFhYgHRgbFhwdHSYgGSUmGiEWIzIgJCcpLC04Fh8xNTAqNSYrLCkBCQoKDQsNGQ4OGTUkHiQwNTU1NTU1NDU1NTQ1NTQ1NTQwNTUtLDU1NjE1NTU1NCwsNDQ1NjQsMDU0LDU2NSwwLv/AABEIAEYARgMBIgACEQEDEQH/xAAbAAABBQEBAAAAAAAAAAAAAAAAAgMFBgcEAf/EAEIQAAECAwUEBgQJDQAAAAAAAAECAwAEEQUSITFBBlFhgQcTcZGxwRQiMmIjQkNSY3LR0vAWFzNTVHOCg5KhorKz/8QAGgEAAwEBAQEAAAAAAAAAAAAAAwQFAQYCAP/EACoRAAICAQMCBQMFAAAAAAAAAAECAAMRBBIhMeEyQWGBkRQjwQUTUWLw/9oADAMBAAIRAxEAPwDcY8UoAVOAGMClUFTpFLn50zxUb6kySDc9XBUyoZgHRHjBa6y59IKyzYPWd1obaC8pEo0qYUnAqrdbTvqvXluivPWzazvyjTI9xKfFV490SKnBQJSkIQnBKU5JH41hh52kP1qi9F+eYi5d+rH247yIW7aScfTF15fdpCmttbTY9vq30jOqQDTgUUp3GFzD8Rrz0NBVbxKPiJsWTlXI95ednekKWmSELqy6firIoT7qsj2Ghwyi0xhc5KpcG474tuwe2y0rTKzSq19Vpw67kqOvA8oU1GiAG+v4jOm1xLbLfmaPBBBEyVpWtsZla+qlGyUqmSb6h8RlGLh8BzMRj7iBRKBdabFxA3JHmfOHph69PTzhzZQ1Kp/mC+ojdnTlDUor4Vr66f8AYRRQbVA/3PaT2O5i3t8d4wt8AZxxTLpAqQQDqQYuO0E80yUOKRfcoQiuSaGpPDSEWHbQm0uoW2BdpUZgg9sfC0hd+3ifNWC2zdzM9fejjuqWaJSpR90E+ESrtk3p/wBGSTQuFNdQkYk8kgxcLbtpmzmkNtNgqV7KRgKDNSjmYba3aQqDJMQFW8MznAEzNxCkmigUncQRHJON3hUVBTiCM+UaL+UknOyziZoBpSMjmamtC3rpiOzfGfrpU0NRv3wzTYzZDLgiJ31qmCjZBmsbD28ZuSQtRq4j4Jz6ydeYoecexUOiecuzEyzU0UkOgbrirp77ye6CIeqrFdpUdJ0OktNtKsesknXLr9ojXr2jyLOEMyD1ZhkfSJ8Y82yWJecWTgmabQqv0jJof8CkRHWdOJTMNKUQEpWkk7gDD6Lur3D+PxEWcK+0+R/MsXSC5Qs9ivKGujtdVTHYnzji28thl0s9UtK6Xq0rhWlIb2Bthlkv9a4lF67StcaVrHj9tvpcY57zTav1fXjtHpBwC3VV1U4B23DDPSag+kNHQooOSsYhbZtKk+480oGjl9J0NDURcVWxZ9oMpTMENrGNCbpSdbqsiIIytW6W4yMYMArLallOcHORM3oaE0NBmd1cq7oQTGizFr2fIy625e46teYrevHQuHIgbvtjOHHKkk0xxwy5Q7TYbMnbgSffUKcDdk+ePKWPoyBNpO0/UK/6NwRK9Ednmky+R7RDSf4fWV4p/pMERtc2bjiX/wBPQrpxmWbbfZ30uVKU/pGz1jfaBinmKjujJpabJF1VQpPqkHPDfG8xRtudgi+TMS1A9mpGQc4jcrxgmj1IT7b9ILXaVn+5X18/WUFSoTDJfKFFDqShacFBQoQeIh0KByxi1IB68wMIJhRMNrWBmY0TwYGEIYW84hloXluG6B9vAZnsglWnX3A1LoU4s6DQbycgOJjWNiNiUySL7lFzCx6ytED5qPM6wvqNStC+sb0ukfUN/WTVgWOmVlm2U4hAxPzlHFR5mpgiQgjnCSxyZ1QAUYEIIIIybIy2dmpWaFH2kqIyViFDsUMRFOnOh9HyMy4jg4lK+66Uf3rBBBq77K/C0BZp6rfGuZx/mif/AGtun7tXhfiQkOh9gUL77rtDiEgISeBzUOShBBBG1l7DBaCXRadTkLLnZdjMSyLjDaG0+6MTxUcyeJjtgghYknkxsAAYEIIIIybP/9k="/>
          <p:cNvSpPr>
            <a:spLocks noChangeAspect="1" noChangeArrowheads="1"/>
          </p:cNvSpPr>
          <p:nvPr/>
        </p:nvSpPr>
        <p:spPr bwMode="auto">
          <a:xfrm>
            <a:off x="77788" y="-319088"/>
            <a:ext cx="676275" cy="6762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4340" name="AutoShape 4" descr="data:image/jpg;base64,/9j/4AAQSkZJRgABAQAAAQABAAD/2wCEAAkGBhESDxIUEhMRFBQTGBsSGBgWGBQeHBYYFhYgHRgbFhwdHSYgGSUmGiEWIzIgJCcpLC04Fh8xNTAqNSYrLCkBCQoKDQsNGQ4OGTUkHiQwNTU1NTU1NDU1NTQ1NTQ1NTQwNTUtLDU1NjE1NTU1NCwsNDQ1NjQsMDU0LDU2NSwwLv/AABEIAEYARgMBIgACEQEDEQH/xAAbAAABBQEBAAAAAAAAAAAAAAAAAgMFBgcEAf/EAEIQAAECAwUEBgQJDQAAAAAAAAECAwAEEQUSITFBBlFhgQcTcZGxwRQiMmIjQkNSY3LR0vAWFzNTVHOCg5KhorKz/8QAGgEAAwEBAQEAAAAAAAAAAAAAAwQFAQYCAP/EACoRAAICAQMCBQMFAAAAAAAAAAECAAMRBBIhMeEyQWGBkRQjwQUTUWLw/9oADAMBAAIRAxEAPwDcY8UoAVOAGMClUFTpFLn50zxUb6kySDc9XBUyoZgHRHjBa6y59IKyzYPWd1obaC8pEo0qYUnAqrdbTvqvXluivPWzazvyjTI9xKfFV490SKnBQJSkIQnBKU5JH41hh52kP1qi9F+eYi5d+rH247yIW7aScfTF15fdpCmttbTY9vq30jOqQDTgUUp3GFzD8Rrz0NBVbxKPiJsWTlXI95ednekKWmSELqy6firIoT7qsj2Ghwyi0xhc5KpcG474tuwe2y0rTKzSq19Vpw67kqOvA8oU1GiAG+v4jOm1xLbLfmaPBBBEyVpWtsZla+qlGyUqmSb6h8RlGLh8BzMRj7iBRKBdabFxA3JHmfOHph69PTzhzZQ1Kp/mC+ojdnTlDUor4Vr66f8AYRRQbVA/3PaT2O5i3t8d4wt8AZxxTLpAqQQDqQYuO0E80yUOKRfcoQiuSaGpPDSEWHbQm0uoW2BdpUZgg9sfC0hd+3ifNWC2zdzM9fejjuqWaJSpR90E+ESrtk3p/wBGSTQuFNdQkYk8kgxcLbtpmzmkNtNgqV7KRgKDNSjmYba3aQqDJMQFW8MznAEzNxCkmigUncQRHJON3hUVBTiCM+UaL+UknOyziZoBpSMjmamtC3rpiOzfGfrpU0NRv3wzTYzZDLgiJ31qmCjZBmsbD28ZuSQtRq4j4Jz6ydeYoecexUOiecuzEyzU0UkOgbrirp77ye6CIeqrFdpUdJ0OktNtKsesknXLr9ojXr2jyLOEMyD1ZhkfSJ8Y82yWJecWTgmabQqv0jJof8CkRHWdOJTMNKUQEpWkk7gDD6Lur3D+PxEWcK+0+R/MsXSC5Qs9ivKGujtdVTHYnzji28thl0s9UtK6Xq0rhWlIb2Bthlkv9a4lF67StcaVrHj9tvpcY57zTav1fXjtHpBwC3VV1U4B23DDPSag+kNHQooOSsYhbZtKk+480oGjl9J0NDURcVWxZ9oMpTMENrGNCbpSdbqsiIIytW6W4yMYMArLallOcHORM3oaE0NBmd1cq7oQTGizFr2fIy625e46teYrevHQuHIgbvtjOHHKkk0xxwy5Q7TYbMnbgSffUKcDdk+ePKWPoyBNpO0/UK/6NwRK9Ednmky+R7RDSf4fWV4p/pMERtc2bjiX/wBPQrpxmWbbfZ30uVKU/pGz1jfaBinmKjujJpabJF1VQpPqkHPDfG8xRtudgi+TMS1A9mpGQc4jcrxgmj1IT7b9ILXaVn+5X18/WUFSoTDJfKFFDqShacFBQoQeIh0KByxi1IB68wMIJhRMNrWBmY0TwYGEIYW84hloXluG6B9vAZnsglWnX3A1LoU4s6DQbycgOJjWNiNiUySL7lFzCx6ytED5qPM6wvqNStC+sb0ukfUN/WTVgWOmVlm2U4hAxPzlHFR5mpgiQgjnCSxyZ1QAUYEIIIIybIy2dmpWaFH2kqIyViFDsUMRFOnOh9HyMy4jg4lK+66Uf3rBBBq77K/C0BZp6rfGuZx/mif/AGtun7tXhfiQkOh9gUL77rtDiEgISeBzUOShBBBG1l7DBaCXRadTkLLnZdjMSyLjDaG0+6MTxUcyeJjtgghYknkxsAAYEIIIIybP/9k="/>
          <p:cNvSpPr>
            <a:spLocks noChangeAspect="1" noChangeArrowheads="1"/>
          </p:cNvSpPr>
          <p:nvPr/>
        </p:nvSpPr>
        <p:spPr bwMode="auto">
          <a:xfrm>
            <a:off x="77788" y="-319088"/>
            <a:ext cx="676275" cy="6762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ransition advClick="0" advTm="6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8">
                                            <p:graphicEl>
                                              <a:dgm id="{AE045B58-F6B0-49B0-86FE-6FE5DCC16FE1}"/>
                                            </p:graphicEl>
                                          </p:spTgt>
                                        </p:tgtEl>
                                        <p:attrNameLst>
                                          <p:attrName>style.visibility</p:attrName>
                                        </p:attrNameLst>
                                      </p:cBhvr>
                                      <p:to>
                                        <p:strVal val="visible"/>
                                      </p:to>
                                    </p:set>
                                    <p:animScale>
                                      <p:cBhvr>
                                        <p:cTn id="13" dur="2000" decel="50000" fill="hold">
                                          <p:stCondLst>
                                            <p:cond delay="0"/>
                                          </p:stCondLst>
                                        </p:cTn>
                                        <p:tgtEl>
                                          <p:spTgt spid="8">
                                            <p:graphicEl>
                                              <a:dgm id="{AE045B58-F6B0-49B0-86FE-6FE5DCC16FE1}"/>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2000" decel="50000" fill="hold">
                                          <p:stCondLst>
                                            <p:cond delay="0"/>
                                          </p:stCondLst>
                                        </p:cTn>
                                        <p:tgtEl>
                                          <p:spTgt spid="8">
                                            <p:graphicEl>
                                              <a:dgm id="{AE045B58-F6B0-49B0-86FE-6FE5DCC16FE1}"/>
                                            </p:graphicEl>
                                          </p:spTgt>
                                        </p:tgtEl>
                                        <p:attrNameLst>
                                          <p:attrName>ppt_x</p:attrName>
                                          <p:attrName>ppt_y</p:attrName>
                                        </p:attrNameLst>
                                      </p:cBhvr>
                                    </p:animMotion>
                                    <p:animEffect transition="in" filter="fade">
                                      <p:cBhvr>
                                        <p:cTn id="15" dur="2000"/>
                                        <p:tgtEl>
                                          <p:spTgt spid="8">
                                            <p:graphicEl>
                                              <a:dgm id="{AE045B58-F6B0-49B0-86FE-6FE5DCC16FE1}"/>
                                            </p:graphicEl>
                                          </p:spTgt>
                                        </p:tgtEl>
                                      </p:cBhvr>
                                    </p:animEffect>
                                  </p:childTnLst>
                                </p:cTn>
                              </p:par>
                              <p:par>
                                <p:cTn id="16" presetID="52" presetClass="entr" presetSubtype="0" fill="hold" grpId="0" nodeType="withEffect">
                                  <p:stCondLst>
                                    <p:cond delay="0"/>
                                  </p:stCondLst>
                                  <p:childTnLst>
                                    <p:set>
                                      <p:cBhvr>
                                        <p:cTn id="17" dur="1" fill="hold">
                                          <p:stCondLst>
                                            <p:cond delay="0"/>
                                          </p:stCondLst>
                                        </p:cTn>
                                        <p:tgtEl>
                                          <p:spTgt spid="8">
                                            <p:graphicEl>
                                              <a:dgm id="{8F0D32D8-CDAA-4889-89D8-F21F6CF8B92C}"/>
                                            </p:graphicEl>
                                          </p:spTgt>
                                        </p:tgtEl>
                                        <p:attrNameLst>
                                          <p:attrName>style.visibility</p:attrName>
                                        </p:attrNameLst>
                                      </p:cBhvr>
                                      <p:to>
                                        <p:strVal val="visible"/>
                                      </p:to>
                                    </p:set>
                                    <p:animScale>
                                      <p:cBhvr>
                                        <p:cTn id="18" dur="1000" decel="50000" fill="hold">
                                          <p:stCondLst>
                                            <p:cond delay="0"/>
                                          </p:stCondLst>
                                        </p:cTn>
                                        <p:tgtEl>
                                          <p:spTgt spid="8">
                                            <p:graphicEl>
                                              <a:dgm id="{8F0D32D8-CDAA-4889-89D8-F21F6CF8B92C}"/>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8">
                                            <p:graphicEl>
                                              <a:dgm id="{8F0D32D8-CDAA-4889-89D8-F21F6CF8B92C}"/>
                                            </p:graphicEl>
                                          </p:spTgt>
                                        </p:tgtEl>
                                        <p:attrNameLst>
                                          <p:attrName>ppt_x</p:attrName>
                                          <p:attrName>ppt_y</p:attrName>
                                        </p:attrNameLst>
                                      </p:cBhvr>
                                    </p:animMotion>
                                    <p:animEffect transition="in" filter="fade">
                                      <p:cBhvr>
                                        <p:cTn id="20" dur="1000"/>
                                        <p:tgtEl>
                                          <p:spTgt spid="8">
                                            <p:graphicEl>
                                              <a:dgm id="{8F0D32D8-CDAA-4889-89D8-F21F6CF8B92C}"/>
                                            </p:graphicEl>
                                          </p:spTgt>
                                        </p:tgtEl>
                                      </p:cBhvr>
                                    </p:animEffect>
                                  </p:childTnLst>
                                </p:cTn>
                              </p:par>
                            </p:childTnLst>
                          </p:cTn>
                        </p:par>
                        <p:par>
                          <p:cTn id="21" fill="hold">
                            <p:stCondLst>
                              <p:cond delay="3000"/>
                            </p:stCondLst>
                            <p:childTnLst>
                              <p:par>
                                <p:cTn id="22" presetID="52" presetClass="entr" presetSubtype="0" fill="hold" grpId="0" nodeType="afterEffect">
                                  <p:stCondLst>
                                    <p:cond delay="0"/>
                                  </p:stCondLst>
                                  <p:childTnLst>
                                    <p:set>
                                      <p:cBhvr>
                                        <p:cTn id="23" dur="1" fill="hold">
                                          <p:stCondLst>
                                            <p:cond delay="0"/>
                                          </p:stCondLst>
                                        </p:cTn>
                                        <p:tgtEl>
                                          <p:spTgt spid="8">
                                            <p:graphicEl>
                                              <a:dgm id="{4A0239B5-615D-404F-AD00-0F62E2A0B4ED}"/>
                                            </p:graphicEl>
                                          </p:spTgt>
                                        </p:tgtEl>
                                        <p:attrNameLst>
                                          <p:attrName>style.visibility</p:attrName>
                                        </p:attrNameLst>
                                      </p:cBhvr>
                                      <p:to>
                                        <p:strVal val="visible"/>
                                      </p:to>
                                    </p:set>
                                    <p:animScale>
                                      <p:cBhvr>
                                        <p:cTn id="24" dur="2000" decel="50000" fill="hold">
                                          <p:stCondLst>
                                            <p:cond delay="0"/>
                                          </p:stCondLst>
                                        </p:cTn>
                                        <p:tgtEl>
                                          <p:spTgt spid="8">
                                            <p:graphicEl>
                                              <a:dgm id="{4A0239B5-615D-404F-AD00-0F62E2A0B4ED}"/>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2000" decel="50000" fill="hold">
                                          <p:stCondLst>
                                            <p:cond delay="0"/>
                                          </p:stCondLst>
                                        </p:cTn>
                                        <p:tgtEl>
                                          <p:spTgt spid="8">
                                            <p:graphicEl>
                                              <a:dgm id="{4A0239B5-615D-404F-AD00-0F62E2A0B4ED}"/>
                                            </p:graphicEl>
                                          </p:spTgt>
                                        </p:tgtEl>
                                        <p:attrNameLst>
                                          <p:attrName>ppt_x</p:attrName>
                                          <p:attrName>ppt_y</p:attrName>
                                        </p:attrNameLst>
                                      </p:cBhvr>
                                    </p:animMotion>
                                    <p:animEffect transition="in" filter="fade">
                                      <p:cBhvr>
                                        <p:cTn id="26" dur="2000"/>
                                        <p:tgtEl>
                                          <p:spTgt spid="8">
                                            <p:graphicEl>
                                              <a:dgm id="{4A0239B5-615D-404F-AD00-0F62E2A0B4ED}"/>
                                            </p:graphicEl>
                                          </p:spTgt>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8">
                                            <p:graphicEl>
                                              <a:dgm id="{7C2D0C6A-58FC-4590-B0A4-CD0C3A31F194}"/>
                                            </p:graphicEl>
                                          </p:spTgt>
                                        </p:tgtEl>
                                        <p:attrNameLst>
                                          <p:attrName>style.visibility</p:attrName>
                                        </p:attrNameLst>
                                      </p:cBhvr>
                                      <p:to>
                                        <p:strVal val="visible"/>
                                      </p:to>
                                    </p:set>
                                    <p:animScale>
                                      <p:cBhvr>
                                        <p:cTn id="29" dur="1000" decel="50000" fill="hold">
                                          <p:stCondLst>
                                            <p:cond delay="0"/>
                                          </p:stCondLst>
                                        </p:cTn>
                                        <p:tgtEl>
                                          <p:spTgt spid="8">
                                            <p:graphicEl>
                                              <a:dgm id="{7C2D0C6A-58FC-4590-B0A4-CD0C3A31F194}"/>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8">
                                            <p:graphicEl>
                                              <a:dgm id="{7C2D0C6A-58FC-4590-B0A4-CD0C3A31F194}"/>
                                            </p:graphicEl>
                                          </p:spTgt>
                                        </p:tgtEl>
                                        <p:attrNameLst>
                                          <p:attrName>ppt_x</p:attrName>
                                          <p:attrName>ppt_y</p:attrName>
                                        </p:attrNameLst>
                                      </p:cBhvr>
                                    </p:animMotion>
                                    <p:animEffect transition="in" filter="fade">
                                      <p:cBhvr>
                                        <p:cTn id="31" dur="1000"/>
                                        <p:tgtEl>
                                          <p:spTgt spid="8">
                                            <p:graphicEl>
                                              <a:dgm id="{7C2D0C6A-58FC-4590-B0A4-CD0C3A31F194}"/>
                                            </p:graphicEl>
                                          </p:spTgt>
                                        </p:tgtEl>
                                      </p:cBhvr>
                                    </p:animEffect>
                                  </p:childTnLst>
                                </p:cTn>
                              </p:par>
                            </p:childTnLst>
                          </p:cTn>
                        </p:par>
                        <p:par>
                          <p:cTn id="32" fill="hold">
                            <p:stCondLst>
                              <p:cond delay="5000"/>
                            </p:stCondLst>
                            <p:childTnLst>
                              <p:par>
                                <p:cTn id="33" presetID="52" presetClass="entr" presetSubtype="0" fill="hold" grpId="0" nodeType="afterEffect">
                                  <p:stCondLst>
                                    <p:cond delay="0"/>
                                  </p:stCondLst>
                                  <p:childTnLst>
                                    <p:set>
                                      <p:cBhvr>
                                        <p:cTn id="34" dur="1" fill="hold">
                                          <p:stCondLst>
                                            <p:cond delay="0"/>
                                          </p:stCondLst>
                                        </p:cTn>
                                        <p:tgtEl>
                                          <p:spTgt spid="8">
                                            <p:graphicEl>
                                              <a:dgm id="{BA65D968-8D41-4CB7-B51A-B409833E372B}"/>
                                            </p:graphicEl>
                                          </p:spTgt>
                                        </p:tgtEl>
                                        <p:attrNameLst>
                                          <p:attrName>style.visibility</p:attrName>
                                        </p:attrNameLst>
                                      </p:cBhvr>
                                      <p:to>
                                        <p:strVal val="visible"/>
                                      </p:to>
                                    </p:set>
                                    <p:animScale>
                                      <p:cBhvr>
                                        <p:cTn id="35" dur="2000" decel="50000" fill="hold">
                                          <p:stCondLst>
                                            <p:cond delay="0"/>
                                          </p:stCondLst>
                                        </p:cTn>
                                        <p:tgtEl>
                                          <p:spTgt spid="8">
                                            <p:graphicEl>
                                              <a:dgm id="{BA65D968-8D41-4CB7-B51A-B409833E372B}"/>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2000" decel="50000" fill="hold">
                                          <p:stCondLst>
                                            <p:cond delay="0"/>
                                          </p:stCondLst>
                                        </p:cTn>
                                        <p:tgtEl>
                                          <p:spTgt spid="8">
                                            <p:graphicEl>
                                              <a:dgm id="{BA65D968-8D41-4CB7-B51A-B409833E372B}"/>
                                            </p:graphicEl>
                                          </p:spTgt>
                                        </p:tgtEl>
                                        <p:attrNameLst>
                                          <p:attrName>ppt_x</p:attrName>
                                          <p:attrName>ppt_y</p:attrName>
                                        </p:attrNameLst>
                                      </p:cBhvr>
                                    </p:animMotion>
                                    <p:animEffect transition="in" filter="fade">
                                      <p:cBhvr>
                                        <p:cTn id="37" dur="2000"/>
                                        <p:tgtEl>
                                          <p:spTgt spid="8">
                                            <p:graphicEl>
                                              <a:dgm id="{BA65D968-8D41-4CB7-B51A-B409833E372B}"/>
                                            </p:graphicEl>
                                          </p:spTgt>
                                        </p:tgtEl>
                                      </p:cBhvr>
                                    </p:animEffect>
                                  </p:childTnLst>
                                </p:cTn>
                              </p:par>
                              <p:par>
                                <p:cTn id="38" presetID="52" presetClass="entr" presetSubtype="0" fill="hold" grpId="0" nodeType="withEffect">
                                  <p:stCondLst>
                                    <p:cond delay="0"/>
                                  </p:stCondLst>
                                  <p:childTnLst>
                                    <p:set>
                                      <p:cBhvr>
                                        <p:cTn id="39" dur="1" fill="hold">
                                          <p:stCondLst>
                                            <p:cond delay="0"/>
                                          </p:stCondLst>
                                        </p:cTn>
                                        <p:tgtEl>
                                          <p:spTgt spid="8">
                                            <p:graphicEl>
                                              <a:dgm id="{3675B7CC-F459-4BB3-B1EA-89C9E97BFD04}"/>
                                            </p:graphicEl>
                                          </p:spTgt>
                                        </p:tgtEl>
                                        <p:attrNameLst>
                                          <p:attrName>style.visibility</p:attrName>
                                        </p:attrNameLst>
                                      </p:cBhvr>
                                      <p:to>
                                        <p:strVal val="visible"/>
                                      </p:to>
                                    </p:set>
                                    <p:animScale>
                                      <p:cBhvr>
                                        <p:cTn id="40" dur="1000" decel="50000" fill="hold">
                                          <p:stCondLst>
                                            <p:cond delay="0"/>
                                          </p:stCondLst>
                                        </p:cTn>
                                        <p:tgtEl>
                                          <p:spTgt spid="8">
                                            <p:graphicEl>
                                              <a:dgm id="{3675B7CC-F459-4BB3-B1EA-89C9E97BFD04}"/>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8">
                                            <p:graphicEl>
                                              <a:dgm id="{3675B7CC-F459-4BB3-B1EA-89C9E97BFD04}"/>
                                            </p:graphicEl>
                                          </p:spTgt>
                                        </p:tgtEl>
                                        <p:attrNameLst>
                                          <p:attrName>ppt_x</p:attrName>
                                          <p:attrName>ppt_y</p:attrName>
                                        </p:attrNameLst>
                                      </p:cBhvr>
                                    </p:animMotion>
                                    <p:animEffect transition="in" filter="fade">
                                      <p:cBhvr>
                                        <p:cTn id="42" dur="1000"/>
                                        <p:tgtEl>
                                          <p:spTgt spid="8">
                                            <p:graphicEl>
                                              <a:dgm id="{3675B7CC-F459-4BB3-B1EA-89C9E97BFD04}"/>
                                            </p:graphicEl>
                                          </p:spTgt>
                                        </p:tgtEl>
                                      </p:cBhvr>
                                    </p:animEffect>
                                  </p:childTnLst>
                                </p:cTn>
                              </p:par>
                            </p:childTnLst>
                          </p:cTn>
                        </p:par>
                        <p:par>
                          <p:cTn id="43" fill="hold">
                            <p:stCondLst>
                              <p:cond delay="7000"/>
                            </p:stCondLst>
                            <p:childTnLst>
                              <p:par>
                                <p:cTn id="44" presetID="52" presetClass="entr" presetSubtype="0" fill="hold" grpId="0" nodeType="afterEffect">
                                  <p:stCondLst>
                                    <p:cond delay="0"/>
                                  </p:stCondLst>
                                  <p:childTnLst>
                                    <p:set>
                                      <p:cBhvr>
                                        <p:cTn id="45" dur="1" fill="hold">
                                          <p:stCondLst>
                                            <p:cond delay="0"/>
                                          </p:stCondLst>
                                        </p:cTn>
                                        <p:tgtEl>
                                          <p:spTgt spid="8">
                                            <p:graphicEl>
                                              <a:dgm id="{D6B7E62F-0FBE-4C90-B74C-08883E2F116C}"/>
                                            </p:graphicEl>
                                          </p:spTgt>
                                        </p:tgtEl>
                                        <p:attrNameLst>
                                          <p:attrName>style.visibility</p:attrName>
                                        </p:attrNameLst>
                                      </p:cBhvr>
                                      <p:to>
                                        <p:strVal val="visible"/>
                                      </p:to>
                                    </p:set>
                                    <p:animScale>
                                      <p:cBhvr>
                                        <p:cTn id="46" dur="2000" decel="50000" fill="hold">
                                          <p:stCondLst>
                                            <p:cond delay="0"/>
                                          </p:stCondLst>
                                        </p:cTn>
                                        <p:tgtEl>
                                          <p:spTgt spid="8">
                                            <p:graphicEl>
                                              <a:dgm id="{D6B7E62F-0FBE-4C90-B74C-08883E2F116C}"/>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2000" decel="50000" fill="hold">
                                          <p:stCondLst>
                                            <p:cond delay="0"/>
                                          </p:stCondLst>
                                        </p:cTn>
                                        <p:tgtEl>
                                          <p:spTgt spid="8">
                                            <p:graphicEl>
                                              <a:dgm id="{D6B7E62F-0FBE-4C90-B74C-08883E2F116C}"/>
                                            </p:graphicEl>
                                          </p:spTgt>
                                        </p:tgtEl>
                                        <p:attrNameLst>
                                          <p:attrName>ppt_x</p:attrName>
                                          <p:attrName>ppt_y</p:attrName>
                                        </p:attrNameLst>
                                      </p:cBhvr>
                                    </p:animMotion>
                                    <p:animEffect transition="in" filter="fade">
                                      <p:cBhvr>
                                        <p:cTn id="48" dur="2000"/>
                                        <p:tgtEl>
                                          <p:spTgt spid="8">
                                            <p:graphicEl>
                                              <a:dgm id="{D6B7E62F-0FBE-4C90-B74C-08883E2F116C}"/>
                                            </p:graphicEl>
                                          </p:spTgt>
                                        </p:tgtEl>
                                      </p:cBhvr>
                                    </p:animEffect>
                                  </p:childTnLst>
                                </p:cTn>
                              </p:par>
                              <p:par>
                                <p:cTn id="49" presetID="52" presetClass="entr" presetSubtype="0" fill="hold" grpId="0" nodeType="withEffect">
                                  <p:stCondLst>
                                    <p:cond delay="0"/>
                                  </p:stCondLst>
                                  <p:childTnLst>
                                    <p:set>
                                      <p:cBhvr>
                                        <p:cTn id="50" dur="1" fill="hold">
                                          <p:stCondLst>
                                            <p:cond delay="0"/>
                                          </p:stCondLst>
                                        </p:cTn>
                                        <p:tgtEl>
                                          <p:spTgt spid="8">
                                            <p:graphicEl>
                                              <a:dgm id="{8712F6CB-EAE7-4260-9FC2-95B3DD131DB5}"/>
                                            </p:graphicEl>
                                          </p:spTgt>
                                        </p:tgtEl>
                                        <p:attrNameLst>
                                          <p:attrName>style.visibility</p:attrName>
                                        </p:attrNameLst>
                                      </p:cBhvr>
                                      <p:to>
                                        <p:strVal val="visible"/>
                                      </p:to>
                                    </p:set>
                                    <p:animScale>
                                      <p:cBhvr>
                                        <p:cTn id="51" dur="1000" decel="50000" fill="hold">
                                          <p:stCondLst>
                                            <p:cond delay="0"/>
                                          </p:stCondLst>
                                        </p:cTn>
                                        <p:tgtEl>
                                          <p:spTgt spid="8">
                                            <p:graphicEl>
                                              <a:dgm id="{8712F6CB-EAE7-4260-9FC2-95B3DD131DB5}"/>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8">
                                            <p:graphicEl>
                                              <a:dgm id="{8712F6CB-EAE7-4260-9FC2-95B3DD131DB5}"/>
                                            </p:graphicEl>
                                          </p:spTgt>
                                        </p:tgtEl>
                                        <p:attrNameLst>
                                          <p:attrName>ppt_x</p:attrName>
                                          <p:attrName>ppt_y</p:attrName>
                                        </p:attrNameLst>
                                      </p:cBhvr>
                                    </p:animMotion>
                                    <p:animEffect transition="in" filter="fade">
                                      <p:cBhvr>
                                        <p:cTn id="53" dur="1000"/>
                                        <p:tgtEl>
                                          <p:spTgt spid="8">
                                            <p:graphicEl>
                                              <a:dgm id="{8712F6CB-EAE7-4260-9FC2-95B3DD131DB5}"/>
                                            </p:graphicEl>
                                          </p:spTgt>
                                        </p:tgtEl>
                                      </p:cBhvr>
                                    </p:animEffect>
                                  </p:childTnLst>
                                </p:cTn>
                              </p:par>
                            </p:childTnLst>
                          </p:cTn>
                        </p:par>
                        <p:par>
                          <p:cTn id="54" fill="hold">
                            <p:stCondLst>
                              <p:cond delay="9000"/>
                            </p:stCondLst>
                            <p:childTnLst>
                              <p:par>
                                <p:cTn id="55" presetID="52" presetClass="entr" presetSubtype="0" fill="hold" grpId="0" nodeType="afterEffect">
                                  <p:stCondLst>
                                    <p:cond delay="0"/>
                                  </p:stCondLst>
                                  <p:childTnLst>
                                    <p:set>
                                      <p:cBhvr>
                                        <p:cTn id="56" dur="1" fill="hold">
                                          <p:stCondLst>
                                            <p:cond delay="0"/>
                                          </p:stCondLst>
                                        </p:cTn>
                                        <p:tgtEl>
                                          <p:spTgt spid="8">
                                            <p:graphicEl>
                                              <a:dgm id="{B128B4A0-EE89-4789-A6B6-B1B028103136}"/>
                                            </p:graphicEl>
                                          </p:spTgt>
                                        </p:tgtEl>
                                        <p:attrNameLst>
                                          <p:attrName>style.visibility</p:attrName>
                                        </p:attrNameLst>
                                      </p:cBhvr>
                                      <p:to>
                                        <p:strVal val="visible"/>
                                      </p:to>
                                    </p:set>
                                    <p:animScale>
                                      <p:cBhvr>
                                        <p:cTn id="57" dur="2000" decel="50000" fill="hold">
                                          <p:stCondLst>
                                            <p:cond delay="0"/>
                                          </p:stCondLst>
                                        </p:cTn>
                                        <p:tgtEl>
                                          <p:spTgt spid="8">
                                            <p:graphicEl>
                                              <a:dgm id="{B128B4A0-EE89-4789-A6B6-B1B028103136}"/>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2000" decel="50000" fill="hold">
                                          <p:stCondLst>
                                            <p:cond delay="0"/>
                                          </p:stCondLst>
                                        </p:cTn>
                                        <p:tgtEl>
                                          <p:spTgt spid="8">
                                            <p:graphicEl>
                                              <a:dgm id="{B128B4A0-EE89-4789-A6B6-B1B028103136}"/>
                                            </p:graphicEl>
                                          </p:spTgt>
                                        </p:tgtEl>
                                        <p:attrNameLst>
                                          <p:attrName>ppt_x</p:attrName>
                                          <p:attrName>ppt_y</p:attrName>
                                        </p:attrNameLst>
                                      </p:cBhvr>
                                    </p:animMotion>
                                    <p:animEffect transition="in" filter="fade">
                                      <p:cBhvr>
                                        <p:cTn id="59" dur="2000"/>
                                        <p:tgtEl>
                                          <p:spTgt spid="8">
                                            <p:graphicEl>
                                              <a:dgm id="{B128B4A0-EE89-4789-A6B6-B1B028103136}"/>
                                            </p:graphicEl>
                                          </p:spTgt>
                                        </p:tgtEl>
                                      </p:cBhvr>
                                    </p:animEffect>
                                  </p:childTnLst>
                                </p:cTn>
                              </p:par>
                              <p:par>
                                <p:cTn id="60" presetID="52" presetClass="entr" presetSubtype="0" fill="hold" grpId="0" nodeType="withEffect">
                                  <p:stCondLst>
                                    <p:cond delay="0"/>
                                  </p:stCondLst>
                                  <p:childTnLst>
                                    <p:set>
                                      <p:cBhvr>
                                        <p:cTn id="61" dur="1" fill="hold">
                                          <p:stCondLst>
                                            <p:cond delay="0"/>
                                          </p:stCondLst>
                                        </p:cTn>
                                        <p:tgtEl>
                                          <p:spTgt spid="8">
                                            <p:graphicEl>
                                              <a:dgm id="{11B2F6FF-CCFF-4D52-847C-A0F70648EBE9}"/>
                                            </p:graphicEl>
                                          </p:spTgt>
                                        </p:tgtEl>
                                        <p:attrNameLst>
                                          <p:attrName>style.visibility</p:attrName>
                                        </p:attrNameLst>
                                      </p:cBhvr>
                                      <p:to>
                                        <p:strVal val="visible"/>
                                      </p:to>
                                    </p:set>
                                    <p:animScale>
                                      <p:cBhvr>
                                        <p:cTn id="62" dur="1000" decel="50000" fill="hold">
                                          <p:stCondLst>
                                            <p:cond delay="0"/>
                                          </p:stCondLst>
                                        </p:cTn>
                                        <p:tgtEl>
                                          <p:spTgt spid="8">
                                            <p:graphicEl>
                                              <a:dgm id="{11B2F6FF-CCFF-4D52-847C-A0F70648EBE9}"/>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8">
                                            <p:graphicEl>
                                              <a:dgm id="{11B2F6FF-CCFF-4D52-847C-A0F70648EBE9}"/>
                                            </p:graphicEl>
                                          </p:spTgt>
                                        </p:tgtEl>
                                        <p:attrNameLst>
                                          <p:attrName>ppt_x</p:attrName>
                                          <p:attrName>ppt_y</p:attrName>
                                        </p:attrNameLst>
                                      </p:cBhvr>
                                    </p:animMotion>
                                    <p:animEffect transition="in" filter="fade">
                                      <p:cBhvr>
                                        <p:cTn id="64" dur="1000"/>
                                        <p:tgtEl>
                                          <p:spTgt spid="8">
                                            <p:graphicEl>
                                              <a:dgm id="{11B2F6FF-CCFF-4D52-847C-A0F70648EBE9}"/>
                                            </p:graphicEl>
                                          </p:spTgt>
                                        </p:tgtEl>
                                      </p:cBhvr>
                                    </p:animEffect>
                                  </p:childTnLst>
                                </p:cTn>
                              </p:par>
                            </p:childTnLst>
                          </p:cTn>
                        </p:par>
                        <p:par>
                          <p:cTn id="65" fill="hold">
                            <p:stCondLst>
                              <p:cond delay="11000"/>
                            </p:stCondLst>
                            <p:childTnLst>
                              <p:par>
                                <p:cTn id="66" presetID="52" presetClass="entr" presetSubtype="0" fill="hold" grpId="0" nodeType="afterEffect">
                                  <p:stCondLst>
                                    <p:cond delay="0"/>
                                  </p:stCondLst>
                                  <p:childTnLst>
                                    <p:set>
                                      <p:cBhvr>
                                        <p:cTn id="67" dur="1" fill="hold">
                                          <p:stCondLst>
                                            <p:cond delay="0"/>
                                          </p:stCondLst>
                                        </p:cTn>
                                        <p:tgtEl>
                                          <p:spTgt spid="8">
                                            <p:graphicEl>
                                              <a:dgm id="{143C05E2-0D5A-42D1-90CF-9405CAB9956A}"/>
                                            </p:graphicEl>
                                          </p:spTgt>
                                        </p:tgtEl>
                                        <p:attrNameLst>
                                          <p:attrName>style.visibility</p:attrName>
                                        </p:attrNameLst>
                                      </p:cBhvr>
                                      <p:to>
                                        <p:strVal val="visible"/>
                                      </p:to>
                                    </p:set>
                                    <p:animScale>
                                      <p:cBhvr>
                                        <p:cTn id="68" dur="2000" decel="50000" fill="hold">
                                          <p:stCondLst>
                                            <p:cond delay="0"/>
                                          </p:stCondLst>
                                        </p:cTn>
                                        <p:tgtEl>
                                          <p:spTgt spid="8">
                                            <p:graphicEl>
                                              <a:dgm id="{143C05E2-0D5A-42D1-90CF-9405CAB9956A}"/>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2000" decel="50000" fill="hold">
                                          <p:stCondLst>
                                            <p:cond delay="0"/>
                                          </p:stCondLst>
                                        </p:cTn>
                                        <p:tgtEl>
                                          <p:spTgt spid="8">
                                            <p:graphicEl>
                                              <a:dgm id="{143C05E2-0D5A-42D1-90CF-9405CAB9956A}"/>
                                            </p:graphicEl>
                                          </p:spTgt>
                                        </p:tgtEl>
                                        <p:attrNameLst>
                                          <p:attrName>ppt_x</p:attrName>
                                          <p:attrName>ppt_y</p:attrName>
                                        </p:attrNameLst>
                                      </p:cBhvr>
                                    </p:animMotion>
                                    <p:animEffect transition="in" filter="fade">
                                      <p:cBhvr>
                                        <p:cTn id="70" dur="2000"/>
                                        <p:tgtEl>
                                          <p:spTgt spid="8">
                                            <p:graphicEl>
                                              <a:dgm id="{143C05E2-0D5A-42D1-90CF-9405CAB9956A}"/>
                                            </p:graphicEl>
                                          </p:spTgt>
                                        </p:tgtEl>
                                      </p:cBhvr>
                                    </p:animEffect>
                                  </p:childTnLst>
                                </p:cTn>
                              </p:par>
                              <p:par>
                                <p:cTn id="71" presetID="52" presetClass="entr" presetSubtype="0" fill="hold" grpId="0" nodeType="withEffect">
                                  <p:stCondLst>
                                    <p:cond delay="0"/>
                                  </p:stCondLst>
                                  <p:childTnLst>
                                    <p:set>
                                      <p:cBhvr>
                                        <p:cTn id="72" dur="1" fill="hold">
                                          <p:stCondLst>
                                            <p:cond delay="0"/>
                                          </p:stCondLst>
                                        </p:cTn>
                                        <p:tgtEl>
                                          <p:spTgt spid="8">
                                            <p:graphicEl>
                                              <a:dgm id="{E8721AFD-891A-4539-82F1-E1E93737177F}"/>
                                            </p:graphicEl>
                                          </p:spTgt>
                                        </p:tgtEl>
                                        <p:attrNameLst>
                                          <p:attrName>style.visibility</p:attrName>
                                        </p:attrNameLst>
                                      </p:cBhvr>
                                      <p:to>
                                        <p:strVal val="visible"/>
                                      </p:to>
                                    </p:set>
                                    <p:animScale>
                                      <p:cBhvr>
                                        <p:cTn id="73" dur="1000" decel="50000" fill="hold">
                                          <p:stCondLst>
                                            <p:cond delay="0"/>
                                          </p:stCondLst>
                                        </p:cTn>
                                        <p:tgtEl>
                                          <p:spTgt spid="8">
                                            <p:graphicEl>
                                              <a:dgm id="{E8721AFD-891A-4539-82F1-E1E93737177F}"/>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8">
                                            <p:graphicEl>
                                              <a:dgm id="{E8721AFD-891A-4539-82F1-E1E93737177F}"/>
                                            </p:graphicEl>
                                          </p:spTgt>
                                        </p:tgtEl>
                                        <p:attrNameLst>
                                          <p:attrName>ppt_x</p:attrName>
                                          <p:attrName>ppt_y</p:attrName>
                                        </p:attrNameLst>
                                      </p:cBhvr>
                                    </p:animMotion>
                                    <p:animEffect transition="in" filter="fade">
                                      <p:cBhvr>
                                        <p:cTn id="75" dur="1000"/>
                                        <p:tgtEl>
                                          <p:spTgt spid="8">
                                            <p:graphicEl>
                                              <a:dgm id="{E8721AFD-891A-4539-82F1-E1E93737177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142844" y="928670"/>
          <a:ext cx="9001156" cy="671514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p:cNvSpPr>
            <a:spLocks noGrp="1"/>
          </p:cNvSpPr>
          <p:nvPr>
            <p:ph type="body" idx="1"/>
          </p:nvPr>
        </p:nvSpPr>
        <p:spPr>
          <a:xfrm>
            <a:off x="428596" y="1"/>
            <a:ext cx="8286808" cy="1571612"/>
          </a:xfrm>
        </p:spPr>
        <p:txBody>
          <a:bodyPr>
            <a:noAutofit/>
          </a:bodyPr>
          <a:lstStyle/>
          <a:p>
            <a:pPr algn="ctr"/>
            <a:r>
              <a:rPr lang="en-CA" sz="3200" b="1" dirty="0" smtClean="0">
                <a:solidFill>
                  <a:schemeClr val="tx2">
                    <a:lumMod val="50000"/>
                  </a:schemeClr>
                </a:solidFill>
              </a:rPr>
              <a:t>Executives were asked, </a:t>
            </a:r>
            <a:r>
              <a:rPr lang="en-CA" sz="3200" b="1" dirty="0" smtClean="0">
                <a:solidFill>
                  <a:schemeClr val="bg1"/>
                </a:solidFill>
              </a:rPr>
              <a:t>“Which of the following areas of special training will be most useful for administrative professionals in the future?”</a:t>
            </a:r>
            <a:endParaRPr lang="en-US" sz="3200" b="1" dirty="0">
              <a:solidFill>
                <a:schemeClr val="bg1"/>
              </a:solidFill>
            </a:endParaRPr>
          </a:p>
        </p:txBody>
      </p:sp>
    </p:spTree>
  </p:cSld>
  <p:clrMapOvr>
    <a:masterClrMapping/>
  </p:clrMapOvr>
  <p:transition advClick="0" advTm="5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edge">
                                      <p:cBhvr>
                                        <p:cTn id="7" dur="2000"/>
                                        <p:tgtEl>
                                          <p:spTgt spid="3">
                                            <p:graphicEl>
                                              <a:chart seriesIdx="-3" categoryIdx="-3" bldStep="gridLegend"/>
                                            </p:graphicEl>
                                          </p:spTgt>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wedge">
                                      <p:cBhvr>
                                        <p:cTn id="11" dur="2000"/>
                                        <p:tgtEl>
                                          <p:spTgt spid="3">
                                            <p:graphicEl>
                                              <a:chart seriesIdx="-4" categoryIdx="0" bldStep="category"/>
                                            </p:graphicEl>
                                          </p:spTgt>
                                        </p:tgtEl>
                                      </p:cBhvr>
                                    </p:animEffect>
                                  </p:childTnLst>
                                </p:cTn>
                              </p:par>
                            </p:childTnLst>
                          </p:cTn>
                        </p:par>
                        <p:par>
                          <p:cTn id="12" fill="hold">
                            <p:stCondLst>
                              <p:cond delay="4000"/>
                            </p:stCondLst>
                            <p:childTnLst>
                              <p:par>
                                <p:cTn id="13" presetID="20" presetClass="entr" presetSubtype="0" fill="hold" grpId="0" nodeType="afterEffect">
                                  <p:stCondLst>
                                    <p:cond delay="0"/>
                                  </p:stCondLst>
                                  <p:childTnLst>
                                    <p:set>
                                      <p:cBhvr>
                                        <p:cTn id="14"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wedge">
                                      <p:cBhvr>
                                        <p:cTn id="15" dur="2000"/>
                                        <p:tgtEl>
                                          <p:spTgt spid="3">
                                            <p:graphicEl>
                                              <a:chart seriesIdx="-4" categoryIdx="1" bldStep="category"/>
                                            </p:graphicEl>
                                          </p:spTgt>
                                        </p:tgtEl>
                                      </p:cBhvr>
                                    </p:animEffect>
                                  </p:childTnLst>
                                </p:cTn>
                              </p:par>
                            </p:childTnLst>
                          </p:cTn>
                        </p:par>
                        <p:par>
                          <p:cTn id="16" fill="hold">
                            <p:stCondLst>
                              <p:cond delay="6000"/>
                            </p:stCondLst>
                            <p:childTnLst>
                              <p:par>
                                <p:cTn id="17" presetID="20" presetClass="entr" presetSubtype="0" fill="hold" grpId="0" nodeType="afterEffect">
                                  <p:stCondLst>
                                    <p:cond delay="0"/>
                                  </p:stCondLst>
                                  <p:childTnLst>
                                    <p:set>
                                      <p:cBhvr>
                                        <p:cTn id="18" dur="1" fill="hold">
                                          <p:stCondLst>
                                            <p:cond delay="0"/>
                                          </p:stCondLst>
                                        </p:cTn>
                                        <p:tgtEl>
                                          <p:spTgt spid="3">
                                            <p:graphicEl>
                                              <a:chart seriesIdx="-4" categoryIdx="2" bldStep="category"/>
                                            </p:graphicEl>
                                          </p:spTgt>
                                        </p:tgtEl>
                                        <p:attrNameLst>
                                          <p:attrName>style.visibility</p:attrName>
                                        </p:attrNameLst>
                                      </p:cBhvr>
                                      <p:to>
                                        <p:strVal val="visible"/>
                                      </p:to>
                                    </p:set>
                                    <p:animEffect transition="in" filter="wedge">
                                      <p:cBhvr>
                                        <p:cTn id="19" dur="2000"/>
                                        <p:tgtEl>
                                          <p:spTgt spid="3">
                                            <p:graphicEl>
                                              <a:chart seriesIdx="-4" categoryIdx="2" bldStep="category"/>
                                            </p:graphicEl>
                                          </p:spTgt>
                                        </p:tgtEl>
                                      </p:cBhvr>
                                    </p:animEffect>
                                  </p:childTnLst>
                                </p:cTn>
                              </p:par>
                            </p:childTnLst>
                          </p:cTn>
                        </p:par>
                        <p:par>
                          <p:cTn id="20" fill="hold">
                            <p:stCondLst>
                              <p:cond delay="8000"/>
                            </p:stCondLst>
                            <p:childTnLst>
                              <p:par>
                                <p:cTn id="21" presetID="20" presetClass="entr" presetSubtype="0" fill="hold" grpId="0" nodeType="afterEffect">
                                  <p:stCondLst>
                                    <p:cond delay="0"/>
                                  </p:stCondLst>
                                  <p:childTnLst>
                                    <p:set>
                                      <p:cBhvr>
                                        <p:cTn id="22" dur="1" fill="hold">
                                          <p:stCondLst>
                                            <p:cond delay="0"/>
                                          </p:stCondLst>
                                        </p:cTn>
                                        <p:tgtEl>
                                          <p:spTgt spid="3">
                                            <p:graphicEl>
                                              <a:chart seriesIdx="-4" categoryIdx="3" bldStep="category"/>
                                            </p:graphicEl>
                                          </p:spTgt>
                                        </p:tgtEl>
                                        <p:attrNameLst>
                                          <p:attrName>style.visibility</p:attrName>
                                        </p:attrNameLst>
                                      </p:cBhvr>
                                      <p:to>
                                        <p:strVal val="visible"/>
                                      </p:to>
                                    </p:set>
                                    <p:animEffect transition="in" filter="wedge">
                                      <p:cBhvr>
                                        <p:cTn id="23" dur="2000"/>
                                        <p:tgtEl>
                                          <p:spTgt spid="3">
                                            <p:graphicEl>
                                              <a:chart seriesIdx="-4" categoryIdx="3" bldStep="category"/>
                                            </p:graphicEl>
                                          </p:spTgt>
                                        </p:tgtEl>
                                      </p:cBhvr>
                                    </p:animEffect>
                                  </p:childTnLst>
                                </p:cTn>
                              </p:par>
                            </p:childTnLst>
                          </p:cTn>
                        </p:par>
                        <p:par>
                          <p:cTn id="24" fill="hold">
                            <p:stCondLst>
                              <p:cond delay="10000"/>
                            </p:stCondLst>
                            <p:childTnLst>
                              <p:par>
                                <p:cTn id="25" presetID="20" presetClass="entr" presetSubtype="0" fill="hold" grpId="0" nodeType="afterEffect">
                                  <p:stCondLst>
                                    <p:cond delay="0"/>
                                  </p:stCondLst>
                                  <p:childTnLst>
                                    <p:set>
                                      <p:cBhvr>
                                        <p:cTn id="26" dur="1" fill="hold">
                                          <p:stCondLst>
                                            <p:cond delay="0"/>
                                          </p:stCondLst>
                                        </p:cTn>
                                        <p:tgtEl>
                                          <p:spTgt spid="3">
                                            <p:graphicEl>
                                              <a:chart seriesIdx="-4" categoryIdx="4" bldStep="category"/>
                                            </p:graphicEl>
                                          </p:spTgt>
                                        </p:tgtEl>
                                        <p:attrNameLst>
                                          <p:attrName>style.visibility</p:attrName>
                                        </p:attrNameLst>
                                      </p:cBhvr>
                                      <p:to>
                                        <p:strVal val="visible"/>
                                      </p:to>
                                    </p:set>
                                    <p:animEffect transition="in" filter="wedge">
                                      <p:cBhvr>
                                        <p:cTn id="27" dur="2000"/>
                                        <p:tgtEl>
                                          <p:spTgt spid="3">
                                            <p:graphicEl>
                                              <a:chart seriesIdx="-4" categoryIdx="4"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category"/>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4282" y="274638"/>
            <a:ext cx="8715436" cy="1143000"/>
          </a:xfrm>
        </p:spPr>
        <p:txBody>
          <a:bodyPr>
            <a:noAutofit/>
          </a:bodyPr>
          <a:lstStyle/>
          <a:p>
            <a:r>
              <a:rPr lang="en-CA" sz="3200" dirty="0" smtClean="0">
                <a:solidFill>
                  <a:schemeClr val="tx2">
                    <a:lumMod val="10000"/>
                    <a:lumOff val="90000"/>
                  </a:schemeClr>
                </a:solidFill>
              </a:rPr>
              <a:t>To prepare for success, administrative professionals should take </a:t>
            </a:r>
            <a:br>
              <a:rPr lang="en-CA" sz="3200" dirty="0" smtClean="0">
                <a:solidFill>
                  <a:schemeClr val="tx2">
                    <a:lumMod val="10000"/>
                    <a:lumOff val="90000"/>
                  </a:schemeClr>
                </a:solidFill>
              </a:rPr>
            </a:br>
            <a:r>
              <a:rPr lang="en-CA" dirty="0" smtClean="0"/>
              <a:t>ACTION at Niagara College</a:t>
            </a:r>
            <a:endParaRPr lang="en-US" dirty="0"/>
          </a:p>
        </p:txBody>
      </p:sp>
      <p:sp>
        <p:nvSpPr>
          <p:cNvPr id="3" name="Content Placeholder 2"/>
          <p:cNvSpPr>
            <a:spLocks noGrp="1"/>
          </p:cNvSpPr>
          <p:nvPr>
            <p:ph idx="1"/>
          </p:nvPr>
        </p:nvSpPr>
        <p:spPr>
          <a:xfrm>
            <a:off x="1071538" y="1785926"/>
            <a:ext cx="3757610" cy="4525963"/>
          </a:xfrm>
        </p:spPr>
        <p:txBody>
          <a:bodyPr>
            <a:noAutofit/>
          </a:bodyPr>
          <a:lstStyle/>
          <a:p>
            <a:pPr>
              <a:buNone/>
            </a:pPr>
            <a:r>
              <a:rPr lang="en-US" sz="4400" b="1" dirty="0" smtClean="0">
                <a:ln w="19050">
                  <a:solidFill>
                    <a:schemeClr val="tx2">
                      <a:tint val="1000"/>
                    </a:schemeClr>
                  </a:solidFill>
                  <a:prstDash val="solid"/>
                </a:ln>
                <a:solidFill>
                  <a:schemeClr val="accent3"/>
                </a:solidFill>
                <a:effectLst>
                  <a:outerShdw blurRad="60007" dist="310007" dir="7680000" sy="30000" kx="1300200" algn="ctr" rotWithShape="0">
                    <a:prstClr val="black">
                      <a:alpha val="32000"/>
                    </a:prstClr>
                  </a:outerShdw>
                </a:effectLst>
              </a:rPr>
              <a:t>A</a:t>
            </a:r>
            <a:r>
              <a:rPr lang="en-CA" sz="2400" b="1" dirty="0" smtClean="0"/>
              <a:t>nalysis</a:t>
            </a:r>
            <a:r>
              <a:rPr lang="en-CA" sz="1600" dirty="0" smtClean="0"/>
              <a:t> </a:t>
            </a:r>
          </a:p>
          <a:p>
            <a:pPr>
              <a:buNone/>
            </a:pPr>
            <a:r>
              <a:rPr lang="en-US" sz="4400" b="1" dirty="0" smtClean="0">
                <a:ln w="19050">
                  <a:solidFill>
                    <a:schemeClr val="tx2">
                      <a:tint val="1000"/>
                    </a:schemeClr>
                  </a:solidFill>
                  <a:prstDash val="solid"/>
                </a:ln>
                <a:solidFill>
                  <a:schemeClr val="accent3"/>
                </a:solidFill>
                <a:effectLst>
                  <a:outerShdw blurRad="60007" dist="310007" dir="7680000" sy="30000" kx="1300200" algn="ctr" rotWithShape="0">
                    <a:prstClr val="black">
                      <a:alpha val="32000"/>
                    </a:prstClr>
                  </a:outerShdw>
                </a:effectLst>
              </a:rPr>
              <a:t>C</a:t>
            </a:r>
            <a:r>
              <a:rPr lang="en-CA" sz="2400" b="1" dirty="0" smtClean="0"/>
              <a:t>ollaboration</a:t>
            </a:r>
          </a:p>
          <a:p>
            <a:pPr>
              <a:buNone/>
            </a:pPr>
            <a:r>
              <a:rPr lang="en-US" sz="4400" b="1" dirty="0" smtClean="0">
                <a:ln w="19050">
                  <a:solidFill>
                    <a:schemeClr val="tx2">
                      <a:tint val="1000"/>
                    </a:schemeClr>
                  </a:solidFill>
                  <a:prstDash val="solid"/>
                </a:ln>
                <a:solidFill>
                  <a:schemeClr val="accent3"/>
                </a:solidFill>
                <a:effectLst>
                  <a:outerShdw blurRad="60007" dist="310007" dir="7680000" sy="30000" kx="1300200" algn="ctr" rotWithShape="0">
                    <a:prstClr val="black">
                      <a:alpha val="32000"/>
                    </a:prstClr>
                  </a:outerShdw>
                </a:effectLst>
              </a:rPr>
              <a:t>T</a:t>
            </a:r>
            <a:r>
              <a:rPr lang="en-CA" sz="2400" b="1" dirty="0" smtClean="0"/>
              <a:t>echnical Aptitude</a:t>
            </a:r>
          </a:p>
          <a:p>
            <a:pPr>
              <a:buNone/>
            </a:pPr>
            <a:r>
              <a:rPr lang="en-US" sz="1050" b="1" dirty="0" smtClean="0">
                <a:ln w="19050">
                  <a:solidFill>
                    <a:schemeClr val="tx2">
                      <a:tint val="1000"/>
                    </a:schemeClr>
                  </a:solidFill>
                  <a:prstDash val="solid"/>
                </a:ln>
                <a:solidFill>
                  <a:schemeClr val="accent3"/>
                </a:solidFill>
                <a:effectLst>
                  <a:outerShdw blurRad="60007" dist="310007" dir="7680000" sy="30000" kx="1300200" algn="ctr" rotWithShape="0">
                    <a:prstClr val="black">
                      <a:alpha val="32000"/>
                    </a:prstClr>
                  </a:outerShdw>
                </a:effectLst>
              </a:rPr>
              <a:t>  </a:t>
            </a:r>
            <a:r>
              <a:rPr lang="en-US" sz="4400" b="1" dirty="0" smtClean="0">
                <a:ln w="19050">
                  <a:solidFill>
                    <a:schemeClr val="tx2">
                      <a:tint val="1000"/>
                    </a:schemeClr>
                  </a:solidFill>
                  <a:prstDash val="solid"/>
                </a:ln>
                <a:solidFill>
                  <a:schemeClr val="accent3"/>
                </a:solidFill>
                <a:effectLst>
                  <a:outerShdw blurRad="60007" dist="310007" dir="7680000" sy="30000" kx="1300200" algn="ctr" rotWithShape="0">
                    <a:prstClr val="black">
                      <a:alpha val="32000"/>
                    </a:prstClr>
                  </a:outerShdw>
                </a:effectLst>
              </a:rPr>
              <a:t>I</a:t>
            </a:r>
            <a:r>
              <a:rPr lang="en-CA" sz="2400" b="1" dirty="0" smtClean="0"/>
              <a:t>ntuition</a:t>
            </a:r>
          </a:p>
          <a:p>
            <a:pPr>
              <a:buNone/>
            </a:pPr>
            <a:r>
              <a:rPr lang="en-US" sz="4400" b="1" dirty="0" smtClean="0">
                <a:ln w="19050">
                  <a:solidFill>
                    <a:schemeClr val="tx2">
                      <a:tint val="1000"/>
                    </a:schemeClr>
                  </a:solidFill>
                  <a:prstDash val="solid"/>
                </a:ln>
                <a:solidFill>
                  <a:schemeClr val="accent3"/>
                </a:solidFill>
                <a:effectLst>
                  <a:outerShdw blurRad="60007" dist="310007" dir="7680000" sy="30000" kx="1300200" algn="ctr" rotWithShape="0">
                    <a:prstClr val="black">
                      <a:alpha val="32000"/>
                    </a:prstClr>
                  </a:outerShdw>
                </a:effectLst>
              </a:rPr>
              <a:t>O</a:t>
            </a:r>
            <a:r>
              <a:rPr lang="en-CA" sz="2400" b="1" dirty="0" smtClean="0"/>
              <a:t>ngoing Education</a:t>
            </a:r>
          </a:p>
          <a:p>
            <a:pPr>
              <a:buNone/>
            </a:pPr>
            <a:r>
              <a:rPr lang="en-US" sz="4400" b="1" dirty="0" smtClean="0">
                <a:ln w="19050">
                  <a:solidFill>
                    <a:schemeClr val="tx2">
                      <a:tint val="1000"/>
                    </a:schemeClr>
                  </a:solidFill>
                  <a:prstDash val="solid"/>
                </a:ln>
                <a:solidFill>
                  <a:schemeClr val="accent3"/>
                </a:solidFill>
                <a:effectLst>
                  <a:outerShdw blurRad="60007" dist="310007" dir="7680000" sy="30000" kx="1300200" algn="ctr" rotWithShape="0">
                    <a:prstClr val="black">
                      <a:alpha val="32000"/>
                    </a:prstClr>
                  </a:outerShdw>
                </a:effectLst>
              </a:rPr>
              <a:t>N</a:t>
            </a:r>
            <a:r>
              <a:rPr lang="en-CA" sz="2400" b="1" dirty="0" smtClean="0"/>
              <a:t>egotiation</a:t>
            </a:r>
            <a:endParaRPr lang="en-US" sz="2400" b="1" dirty="0"/>
          </a:p>
        </p:txBody>
      </p:sp>
      <p:pic>
        <p:nvPicPr>
          <p:cNvPr id="6" name="Picture 5" descr="DSC_0269.JPG"/>
          <p:cNvPicPr>
            <a:picLocks noChangeAspect="1"/>
          </p:cNvPicPr>
          <p:nvPr/>
        </p:nvPicPr>
        <p:blipFill>
          <a:blip r:embed="rId2" cstate="print"/>
          <a:stretch>
            <a:fillRect/>
          </a:stretch>
        </p:blipFill>
        <p:spPr>
          <a:xfrm rot="5400000">
            <a:off x="4681205" y="2819729"/>
            <a:ext cx="4464558" cy="2968456"/>
          </a:xfrm>
          <a:prstGeom prst="rect">
            <a:avLst/>
          </a:prstGeom>
        </p:spPr>
      </p:pic>
    </p:spTree>
  </p:cSld>
  <p:clrMapOvr>
    <a:masterClrMapping/>
  </p:clrMapOvr>
  <p:transition advClick="0" advTm="7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37" presetClass="entr" presetSubtype="0" fill="hold"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par>
                          <p:cTn id="43" fill="hold">
                            <p:stCondLst>
                              <p:cond delay="6000"/>
                            </p:stCondLst>
                            <p:childTnLst>
                              <p:par>
                                <p:cTn id="44" presetID="37" presetClass="entr" presetSubtype="0" fill="hold" nodeType="after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a2.sphotos.ak.fbcdn.net/hphotos-ak-snc6/190003_10150449072455123_512710122_17511208_6142692_n.jpg"/>
          <p:cNvPicPr>
            <a:picLocks noChangeAspect="1" noChangeArrowheads="1"/>
          </p:cNvPicPr>
          <p:nvPr/>
        </p:nvPicPr>
        <p:blipFill>
          <a:blip r:embed="rId2" cstate="print"/>
          <a:srcRect/>
          <a:stretch>
            <a:fillRect/>
          </a:stretch>
        </p:blipFill>
        <p:spPr bwMode="auto">
          <a:xfrm>
            <a:off x="757321" y="1917402"/>
            <a:ext cx="7629359" cy="302319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advClick="0" advTm="5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Benefits of Niagara College</a:t>
            </a:r>
            <a:endParaRPr lang="en-US" dirty="0"/>
          </a:p>
        </p:txBody>
      </p:sp>
      <p:sp>
        <p:nvSpPr>
          <p:cNvPr id="3" name="Content Placeholder 2"/>
          <p:cNvSpPr>
            <a:spLocks noGrp="1"/>
          </p:cNvSpPr>
          <p:nvPr>
            <p:ph idx="1"/>
          </p:nvPr>
        </p:nvSpPr>
        <p:spPr>
          <a:xfrm>
            <a:off x="457200" y="1556792"/>
            <a:ext cx="8229600" cy="1872208"/>
          </a:xfrm>
        </p:spPr>
        <p:txBody>
          <a:bodyPr>
            <a:normAutofit/>
          </a:bodyPr>
          <a:lstStyle/>
          <a:p>
            <a:r>
              <a:rPr lang="en-CA" sz="3600" dirty="0" smtClean="0"/>
              <a:t>Emphasis on computer technology in order to build and </a:t>
            </a:r>
            <a:r>
              <a:rPr lang="en-CA" sz="3600" dirty="0" smtClean="0"/>
              <a:t>update </a:t>
            </a:r>
            <a:r>
              <a:rPr lang="en-CA" sz="3600" dirty="0" smtClean="0"/>
              <a:t>students skills in the competitive job market.</a:t>
            </a:r>
          </a:p>
          <a:p>
            <a:pPr>
              <a:buNone/>
            </a:pPr>
            <a:endParaRPr lang="en-CA" sz="3600" dirty="0" smtClean="0"/>
          </a:p>
        </p:txBody>
      </p:sp>
      <p:pic>
        <p:nvPicPr>
          <p:cNvPr id="4" name="Picture 6" descr="http://www.ncsac.ca/images/logos/niagaraCollegeLogo.png"/>
          <p:cNvPicPr>
            <a:picLocks noChangeAspect="1" noChangeArrowheads="1"/>
          </p:cNvPicPr>
          <p:nvPr/>
        </p:nvPicPr>
        <p:blipFill>
          <a:blip r:embed="rId2" cstate="print"/>
          <a:srcRect/>
          <a:stretch>
            <a:fillRect/>
          </a:stretch>
        </p:blipFill>
        <p:spPr bwMode="auto">
          <a:xfrm>
            <a:off x="8072462" y="5929330"/>
            <a:ext cx="776288" cy="776289"/>
          </a:xfrm>
          <a:prstGeom prst="rect">
            <a:avLst/>
          </a:prstGeom>
          <a:noFill/>
        </p:spPr>
      </p:pic>
      <p:sp>
        <p:nvSpPr>
          <p:cNvPr id="6" name="Content Placeholder 2"/>
          <p:cNvSpPr txBox="1">
            <a:spLocks/>
          </p:cNvSpPr>
          <p:nvPr/>
        </p:nvSpPr>
        <p:spPr>
          <a:xfrm>
            <a:off x="323528" y="1772816"/>
            <a:ext cx="8229600" cy="1800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3600" b="0" i="0" u="none" strike="noStrike" kern="1200" cap="none" spc="0" normalizeH="0" baseline="0" noProof="0" dirty="0" smtClean="0">
                <a:ln>
                  <a:noFill/>
                </a:ln>
                <a:solidFill>
                  <a:schemeClr val="tx1"/>
                </a:solidFill>
                <a:effectLst/>
                <a:uLnTx/>
                <a:uFillTx/>
                <a:latin typeface="+mn-lt"/>
                <a:ea typeface="+mn-ea"/>
                <a:cs typeface="+mn-cs"/>
              </a:rPr>
              <a:t>Program outline is equipped to include sophisticated skill sets that meet industry </a:t>
            </a:r>
            <a:r>
              <a:rPr kumimoji="0" lang="en-CA" sz="3600" b="0" i="0" u="none" strike="noStrike" kern="1200" cap="none" spc="0" normalizeH="0" baseline="0" noProof="0" dirty="0" smtClean="0">
                <a:ln>
                  <a:noFill/>
                </a:ln>
                <a:solidFill>
                  <a:schemeClr val="tx1"/>
                </a:solidFill>
                <a:effectLst/>
                <a:uLnTx/>
                <a:uFillTx/>
                <a:latin typeface="+mn-lt"/>
                <a:ea typeface="+mn-ea"/>
                <a:cs typeface="+mn-cs"/>
              </a:rPr>
              <a:t>needs.</a:t>
            </a:r>
            <a:endParaRPr kumimoji="0" lang="en-CA" sz="3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611560" y="1916832"/>
            <a:ext cx="8229600" cy="145385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3600" b="0" i="0" u="none" strike="noStrike" kern="1200" cap="none" spc="0" normalizeH="0" baseline="0" noProof="0" dirty="0" smtClean="0">
                <a:ln>
                  <a:noFill/>
                </a:ln>
                <a:solidFill>
                  <a:schemeClr val="tx1"/>
                </a:solidFill>
                <a:effectLst/>
                <a:uLnTx/>
                <a:uFillTx/>
                <a:latin typeface="+mn-lt"/>
                <a:ea typeface="+mn-ea"/>
                <a:cs typeface="+mn-cs"/>
              </a:rPr>
              <a:t>Small class sizes even though enrolment is up due to the increase in job demand.</a:t>
            </a:r>
          </a:p>
        </p:txBody>
      </p:sp>
      <p:sp>
        <p:nvSpPr>
          <p:cNvPr id="8" name="Content Placeholder 2"/>
          <p:cNvSpPr txBox="1">
            <a:spLocks/>
          </p:cNvSpPr>
          <p:nvPr/>
        </p:nvSpPr>
        <p:spPr>
          <a:xfrm>
            <a:off x="467544" y="1916832"/>
            <a:ext cx="8229600" cy="352839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3600" b="0" i="0" u="none" strike="noStrike" kern="1200" cap="none" spc="0" normalizeH="0" baseline="0" noProof="0" dirty="0" smtClean="0">
                <a:ln>
                  <a:noFill/>
                </a:ln>
                <a:solidFill>
                  <a:schemeClr val="tx1"/>
                </a:solidFill>
                <a:effectLst/>
                <a:uLnTx/>
                <a:uFillTx/>
                <a:latin typeface="+mn-lt"/>
                <a:ea typeface="+mn-ea"/>
                <a:cs typeface="+mn-cs"/>
              </a:rPr>
              <a:t>Graduates are equipped with the administrative knowledge to pursue the following:</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800" b="0" i="0" u="none" strike="noStrike" kern="1200" cap="none" spc="0" normalizeH="0" baseline="0" noProof="0" dirty="0" smtClean="0">
                <a:ln>
                  <a:noFill/>
                </a:ln>
                <a:solidFill>
                  <a:schemeClr val="tx1"/>
                </a:solidFill>
                <a:effectLst/>
                <a:uLnTx/>
                <a:uFillTx/>
                <a:latin typeface="+mn-lt"/>
                <a:ea typeface="+mn-ea"/>
                <a:cs typeface="+mn-cs"/>
              </a:rPr>
              <a:t>Certified Professional Secretary (CPS) </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800" b="0" i="0" u="none" strike="noStrike" kern="1200" cap="none" spc="0" normalizeH="0" baseline="0" noProof="0" dirty="0" smtClean="0">
                <a:ln>
                  <a:noFill/>
                </a:ln>
                <a:solidFill>
                  <a:schemeClr val="tx1"/>
                </a:solidFill>
                <a:effectLst/>
                <a:uLnTx/>
                <a:uFillTx/>
                <a:latin typeface="+mn-lt"/>
                <a:ea typeface="+mn-ea"/>
                <a:cs typeface="+mn-cs"/>
              </a:rPr>
              <a:t>Certified Administrative Professional (CAP)</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800" b="0" i="0" u="none" strike="noStrike" kern="1200" cap="none" spc="0" normalizeH="0" baseline="0" noProof="0" dirty="0" smtClean="0">
                <a:ln>
                  <a:noFill/>
                </a:ln>
                <a:solidFill>
                  <a:schemeClr val="tx1"/>
                </a:solidFill>
                <a:effectLst/>
                <a:uLnTx/>
                <a:uFillTx/>
                <a:latin typeface="+mn-lt"/>
                <a:ea typeface="+mn-ea"/>
                <a:cs typeface="+mn-cs"/>
              </a:rPr>
              <a:t>Membership </a:t>
            </a:r>
            <a:r>
              <a:rPr lang="en-CA" sz="2800" dirty="0" smtClean="0"/>
              <a:t>in</a:t>
            </a:r>
            <a:r>
              <a:rPr kumimoji="0" lang="en-CA" sz="2800" b="0" i="0" u="none" strike="noStrike" kern="1200" cap="none" spc="0" normalizeH="0" baseline="0" noProof="0" dirty="0" smtClean="0">
                <a:ln>
                  <a:noFill/>
                </a:ln>
                <a:solidFill>
                  <a:schemeClr val="tx1"/>
                </a:solidFill>
                <a:effectLst/>
                <a:uLnTx/>
                <a:uFillTx/>
                <a:latin typeface="+mn-lt"/>
                <a:ea typeface="+mn-ea"/>
                <a:cs typeface="+mn-cs"/>
              </a:rPr>
              <a:t> the International Association of Administrative Professionals (IAAP</a:t>
            </a:r>
            <a:r>
              <a:rPr kumimoji="0" lang="en-CA" sz="28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CA" sz="3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advClick="0" advTm="30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4" presetClass="exit" presetSubtype="16" fill="hold" grpId="1" nodeType="afterEffect">
                                  <p:stCondLst>
                                    <p:cond delay="7000"/>
                                  </p:stCondLst>
                                  <p:childTnLst>
                                    <p:animEffect transition="out" filter="box(in)">
                                      <p:cBhvr>
                                        <p:cTn id="12" dur="500"/>
                                        <p:tgtEl>
                                          <p:spTgt spid="3">
                                            <p:txEl>
                                              <p:pRg st="0" end="0"/>
                                            </p:txEl>
                                          </p:spTgt>
                                        </p:tgtEl>
                                      </p:cBhvr>
                                    </p:animEffect>
                                    <p:set>
                                      <p:cBhvr>
                                        <p:cTn id="13" dur="1" fill="hold">
                                          <p:stCondLst>
                                            <p:cond delay="499"/>
                                          </p:stCondLst>
                                        </p:cTn>
                                        <p:tgtEl>
                                          <p:spTgt spid="3">
                                            <p:txEl>
                                              <p:pRg st="0" end="0"/>
                                            </p:txEl>
                                          </p:spTgt>
                                        </p:tgtEl>
                                        <p:attrNameLst>
                                          <p:attrName>style.visibility</p:attrName>
                                        </p:attrNameLst>
                                      </p:cBhvr>
                                      <p:to>
                                        <p:strVal val="hidden"/>
                                      </p:to>
                                    </p:set>
                                  </p:childTnLst>
                                </p:cTn>
                              </p:par>
                            </p:childTnLst>
                          </p:cTn>
                        </p:par>
                        <p:par>
                          <p:cTn id="14" fill="hold">
                            <p:stCondLst>
                              <p:cond delay="8500"/>
                            </p:stCondLst>
                            <p:childTnLst>
                              <p:par>
                                <p:cTn id="15" presetID="5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Scale>
                                      <p:cBhvr>
                                        <p:cTn id="1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6"/>
                                        </p:tgtEl>
                                        <p:attrNameLst>
                                          <p:attrName>ppt_x</p:attrName>
                                          <p:attrName>ppt_y</p:attrName>
                                        </p:attrNameLst>
                                      </p:cBhvr>
                                    </p:animMotion>
                                    <p:animEffect transition="in" filter="fade">
                                      <p:cBhvr>
                                        <p:cTn id="19" dur="1000"/>
                                        <p:tgtEl>
                                          <p:spTgt spid="6"/>
                                        </p:tgtEl>
                                      </p:cBhvr>
                                    </p:animEffect>
                                  </p:childTnLst>
                                </p:cTn>
                              </p:par>
                            </p:childTnLst>
                          </p:cTn>
                        </p:par>
                        <p:par>
                          <p:cTn id="20" fill="hold">
                            <p:stCondLst>
                              <p:cond delay="9500"/>
                            </p:stCondLst>
                            <p:childTnLst>
                              <p:par>
                                <p:cTn id="21" presetID="4" presetClass="exit" presetSubtype="16" fill="hold" grpId="2" nodeType="afterEffect">
                                  <p:stCondLst>
                                    <p:cond delay="7000"/>
                                  </p:stCondLst>
                                  <p:childTnLst>
                                    <p:animEffect transition="out" filter="box(in)">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par>
                          <p:cTn id="24" fill="hold">
                            <p:stCondLst>
                              <p:cond delay="17000"/>
                            </p:stCondLst>
                            <p:childTnLst>
                              <p:par>
                                <p:cTn id="25" presetID="52"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Scale>
                                      <p:cBhvr>
                                        <p:cTn id="2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7"/>
                                        </p:tgtEl>
                                        <p:attrNameLst>
                                          <p:attrName>ppt_x</p:attrName>
                                          <p:attrName>ppt_y</p:attrName>
                                        </p:attrNameLst>
                                      </p:cBhvr>
                                    </p:animMotion>
                                    <p:animEffect transition="in" filter="fade">
                                      <p:cBhvr>
                                        <p:cTn id="29" dur="1000"/>
                                        <p:tgtEl>
                                          <p:spTgt spid="7"/>
                                        </p:tgtEl>
                                      </p:cBhvr>
                                    </p:animEffect>
                                  </p:childTnLst>
                                </p:cTn>
                              </p:par>
                            </p:childTnLst>
                          </p:cTn>
                        </p:par>
                        <p:par>
                          <p:cTn id="30" fill="hold">
                            <p:stCondLst>
                              <p:cond delay="18000"/>
                            </p:stCondLst>
                            <p:childTnLst>
                              <p:par>
                                <p:cTn id="31" presetID="4" presetClass="exit" presetSubtype="16" fill="hold" grpId="1" nodeType="afterEffect">
                                  <p:stCondLst>
                                    <p:cond delay="6000"/>
                                  </p:stCondLst>
                                  <p:childTnLst>
                                    <p:animEffect transition="out" filter="box(in)">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par>
                          <p:cTn id="34" fill="hold">
                            <p:stCondLst>
                              <p:cond delay="24500"/>
                            </p:stCondLst>
                            <p:childTnLst>
                              <p:par>
                                <p:cTn id="35" presetID="52"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Scale>
                                      <p:cBhvr>
                                        <p:cTn id="3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8"/>
                                        </p:tgtEl>
                                        <p:attrNameLst>
                                          <p:attrName>ppt_x</p:attrName>
                                          <p:attrName>ppt_y</p:attrName>
                                        </p:attrNameLst>
                                      </p:cBhvr>
                                    </p:animMotion>
                                    <p:animEffect transition="in" filter="fade">
                                      <p:cBhvr>
                                        <p:cTn id="39" dur="1000"/>
                                        <p:tgtEl>
                                          <p:spTgt spid="8"/>
                                        </p:tgtEl>
                                      </p:cBhvr>
                                    </p:animEffect>
                                  </p:childTnLst>
                                </p:cTn>
                              </p:par>
                            </p:childTnLst>
                          </p:cTn>
                        </p:par>
                        <p:par>
                          <p:cTn id="40" fill="hold">
                            <p:stCondLst>
                              <p:cond delay="25500"/>
                            </p:stCondLst>
                            <p:childTnLst>
                              <p:par>
                                <p:cTn id="41" presetID="4" presetClass="exit" presetSubtype="16" fill="hold" grpId="1" nodeType="afterEffect">
                                  <p:stCondLst>
                                    <p:cond delay="11000"/>
                                  </p:stCondLst>
                                  <p:childTnLst>
                                    <p:animEffect transition="out" filter="box(in)">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6" grpId="0"/>
      <p:bldP spid="6" grpId="2"/>
      <p:bldP spid="7" grpId="0"/>
      <p:bldP spid="7" grpId="1"/>
      <p:bldP spid="8" grpId="0"/>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495570" y="1873654"/>
            <a:ext cx="8152860" cy="1512000"/>
            <a:chOff x="488264" y="1038388"/>
            <a:chExt cx="8152860" cy="1512000"/>
          </a:xfrm>
        </p:grpSpPr>
        <p:sp>
          <p:nvSpPr>
            <p:cNvPr id="12" name="Rounded Rectangle 11"/>
            <p:cNvSpPr/>
            <p:nvPr/>
          </p:nvSpPr>
          <p:spPr>
            <a:xfrm>
              <a:off x="4429124" y="1038388"/>
              <a:ext cx="4212000" cy="1512000"/>
            </a:xfrm>
            <a:prstGeom prst="roundRect">
              <a:avLst/>
            </a:prstGeom>
            <a:solidFill>
              <a:schemeClr val="tx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1400" dirty="0" smtClean="0">
                  <a:solidFill>
                    <a:schemeClr val="tx1"/>
                  </a:solidFill>
                  <a:latin typeface="Franklin Gothic Demi" pitchFamily="34" charset="0"/>
                </a:rPr>
                <a:t>Office Environment I</a:t>
              </a:r>
              <a:endParaRPr lang="en-US" sz="1400" dirty="0" smtClean="0">
                <a:solidFill>
                  <a:schemeClr val="tx1"/>
                </a:solidFill>
                <a:latin typeface="Franklin Gothic Demi" pitchFamily="34" charset="0"/>
              </a:endParaRPr>
            </a:p>
            <a:p>
              <a:pPr lvl="0" algn="ctr"/>
              <a:r>
                <a:rPr lang="en-CA" sz="1400" dirty="0" smtClean="0">
                  <a:solidFill>
                    <a:schemeClr val="tx1"/>
                  </a:solidFill>
                  <a:latin typeface="Franklin Gothic Demi" pitchFamily="34" charset="0"/>
                </a:rPr>
                <a:t>Customer Relations in Society </a:t>
              </a:r>
              <a:endParaRPr lang="en-US" sz="1400" dirty="0" smtClean="0">
                <a:solidFill>
                  <a:schemeClr val="tx1"/>
                </a:solidFill>
                <a:latin typeface="Franklin Gothic Demi" pitchFamily="34" charset="0"/>
              </a:endParaRPr>
            </a:p>
            <a:p>
              <a:pPr lvl="0" algn="ctr"/>
              <a:r>
                <a:rPr lang="en-CA" sz="1400" dirty="0" smtClean="0">
                  <a:solidFill>
                    <a:schemeClr val="tx1"/>
                  </a:solidFill>
                  <a:latin typeface="Franklin Gothic Demi" pitchFamily="34" charset="0"/>
                </a:rPr>
                <a:t>Business Document Formatting</a:t>
              </a:r>
              <a:endParaRPr lang="en-US" sz="1400" dirty="0" smtClean="0">
                <a:solidFill>
                  <a:schemeClr val="tx1"/>
                </a:solidFill>
                <a:latin typeface="Franklin Gothic Demi" pitchFamily="34" charset="0"/>
              </a:endParaRPr>
            </a:p>
            <a:p>
              <a:pPr lvl="0" algn="ctr"/>
              <a:r>
                <a:rPr lang="en-CA" sz="1400" dirty="0" smtClean="0">
                  <a:solidFill>
                    <a:schemeClr val="tx1"/>
                  </a:solidFill>
                  <a:latin typeface="Franklin Gothic Demi" pitchFamily="34" charset="0"/>
                </a:rPr>
                <a:t>Word Processing Fundamentals</a:t>
              </a:r>
            </a:p>
            <a:p>
              <a:pPr lvl="0" algn="ctr"/>
              <a:r>
                <a:rPr lang="en-CA" sz="1400" dirty="0" smtClean="0">
                  <a:solidFill>
                    <a:schemeClr val="tx1"/>
                  </a:solidFill>
                  <a:latin typeface="Franklin Gothic Demi" pitchFamily="34" charset="0"/>
                </a:rPr>
                <a:t>Spreadsheets I</a:t>
              </a:r>
              <a:endParaRPr lang="en-US" sz="1400" dirty="0" smtClean="0">
                <a:solidFill>
                  <a:schemeClr val="tx1"/>
                </a:solidFill>
                <a:latin typeface="Franklin Gothic Demi" pitchFamily="34" charset="0"/>
              </a:endParaRPr>
            </a:p>
            <a:p>
              <a:pPr lvl="0" algn="ctr"/>
              <a:r>
                <a:rPr lang="en-CA" sz="1400" dirty="0" smtClean="0">
                  <a:solidFill>
                    <a:schemeClr val="tx1"/>
                  </a:solidFill>
                  <a:latin typeface="Franklin Gothic Demi" pitchFamily="34" charset="0"/>
                </a:rPr>
                <a:t>Communications for Office Administration</a:t>
              </a:r>
              <a:endParaRPr lang="en-US" sz="1400" dirty="0" smtClean="0">
                <a:solidFill>
                  <a:schemeClr val="tx1"/>
                </a:solidFill>
                <a:latin typeface="Franklin Gothic Demi" pitchFamily="34" charset="0"/>
              </a:endParaRPr>
            </a:p>
            <a:p>
              <a:pPr lvl="0" algn="ctr"/>
              <a:r>
                <a:rPr lang="en-CA" sz="1400" dirty="0" smtClean="0">
                  <a:solidFill>
                    <a:schemeClr val="tx1"/>
                  </a:solidFill>
                  <a:latin typeface="Franklin Gothic Demi" pitchFamily="34" charset="0"/>
                </a:rPr>
                <a:t>Mathematics</a:t>
              </a:r>
              <a:endParaRPr lang="en-US" sz="1400" dirty="0">
                <a:solidFill>
                  <a:schemeClr val="tx1"/>
                </a:solidFill>
                <a:latin typeface="Franklin Gothic Demi" pitchFamily="34" charset="0"/>
              </a:endParaRPr>
            </a:p>
          </p:txBody>
        </p:sp>
        <p:sp>
          <p:nvSpPr>
            <p:cNvPr id="17" name="Rounded Rectangle 16"/>
            <p:cNvSpPr/>
            <p:nvPr/>
          </p:nvSpPr>
          <p:spPr>
            <a:xfrm>
              <a:off x="488264" y="1050190"/>
              <a:ext cx="3132000" cy="612000"/>
            </a:xfrm>
            <a:prstGeom prst="roundRect">
              <a:avLst/>
            </a:prstGeom>
            <a:solidFill>
              <a:schemeClr val="tx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2800" dirty="0" smtClean="0">
                  <a:solidFill>
                    <a:schemeClr val="tx1"/>
                  </a:solidFill>
                  <a:latin typeface="Berlin Sans FB Demi" pitchFamily="34" charset="0"/>
                  <a:cs typeface="Aharoni" pitchFamily="2" charset="-79"/>
                </a:rPr>
                <a:t>TERM ONE</a:t>
              </a:r>
              <a:endParaRPr lang="en-US" sz="2800" dirty="0">
                <a:solidFill>
                  <a:schemeClr val="tx1"/>
                </a:solidFill>
                <a:latin typeface="Berlin Sans FB Demi" pitchFamily="34" charset="0"/>
                <a:cs typeface="Aharoni" pitchFamily="2" charset="-79"/>
              </a:endParaRPr>
            </a:p>
          </p:txBody>
        </p:sp>
        <p:sp>
          <p:nvSpPr>
            <p:cNvPr id="25" name="Right Arrow 24"/>
            <p:cNvSpPr/>
            <p:nvPr/>
          </p:nvSpPr>
          <p:spPr>
            <a:xfrm>
              <a:off x="3714744" y="1162124"/>
              <a:ext cx="642942" cy="42862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Rectangle 23"/>
          <p:cNvSpPr/>
          <p:nvPr/>
        </p:nvSpPr>
        <p:spPr>
          <a:xfrm>
            <a:off x="933506" y="149346"/>
            <a:ext cx="7027373" cy="769441"/>
          </a:xfrm>
          <a:prstGeom prst="rect">
            <a:avLst/>
          </a:prstGeom>
          <a:noFill/>
        </p:spPr>
        <p:txBody>
          <a:bodyPr wrap="none" lIns="91440" tIns="45720" rIns="91440" bIns="45720">
            <a:spAutoFit/>
          </a:bodyPr>
          <a:lstStyle/>
          <a:p>
            <a:pPr algn="ctr"/>
            <a:r>
              <a:rPr lang="en-US" sz="4400" dirty="0" smtClean="0">
                <a:latin typeface="+mj-lt"/>
                <a:ea typeface="+mj-ea"/>
                <a:cs typeface="+mj-cs"/>
              </a:rPr>
              <a:t>General   One-Year  Program</a:t>
            </a:r>
            <a:endParaRPr lang="en-US" sz="4400" dirty="0">
              <a:latin typeface="+mj-lt"/>
              <a:ea typeface="+mj-ea"/>
              <a:cs typeface="+mj-cs"/>
            </a:endParaRPr>
          </a:p>
        </p:txBody>
      </p:sp>
      <p:sp>
        <p:nvSpPr>
          <p:cNvPr id="11" name="Rounded Rectangle 10"/>
          <p:cNvSpPr/>
          <p:nvPr/>
        </p:nvSpPr>
        <p:spPr>
          <a:xfrm>
            <a:off x="4436430" y="3472346"/>
            <a:ext cx="4212000" cy="1512000"/>
          </a:xfrm>
          <a:prstGeom prst="roundRect">
            <a:avLst/>
          </a:prstGeom>
          <a:solidFill>
            <a:schemeClr val="tx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1400" dirty="0" smtClean="0">
                <a:solidFill>
                  <a:schemeClr val="tx1"/>
                </a:solidFill>
                <a:latin typeface="Franklin Gothic Demi" pitchFamily="34" charset="0"/>
              </a:rPr>
              <a:t>Office Environment II</a:t>
            </a:r>
            <a:br>
              <a:rPr lang="en-CA" sz="1400" dirty="0" smtClean="0">
                <a:solidFill>
                  <a:schemeClr val="tx1"/>
                </a:solidFill>
                <a:latin typeface="Franklin Gothic Demi" pitchFamily="34" charset="0"/>
              </a:rPr>
            </a:br>
            <a:r>
              <a:rPr lang="en-CA" sz="1400" dirty="0" smtClean="0">
                <a:solidFill>
                  <a:schemeClr val="tx1"/>
                </a:solidFill>
                <a:latin typeface="Franklin Gothic Demi" pitchFamily="34" charset="0"/>
              </a:rPr>
              <a:t>Advanced Word Processing</a:t>
            </a:r>
            <a:br>
              <a:rPr lang="en-CA" sz="1400" dirty="0" smtClean="0">
                <a:solidFill>
                  <a:schemeClr val="tx1"/>
                </a:solidFill>
                <a:latin typeface="Franklin Gothic Demi" pitchFamily="34" charset="0"/>
              </a:rPr>
            </a:br>
            <a:r>
              <a:rPr lang="en-CA" sz="1400" dirty="0" smtClean="0">
                <a:solidFill>
                  <a:schemeClr val="tx1"/>
                </a:solidFill>
                <a:latin typeface="Franklin Gothic Demi" pitchFamily="34" charset="0"/>
              </a:rPr>
              <a:t>Spreadsheets II</a:t>
            </a:r>
            <a:br>
              <a:rPr lang="en-CA" sz="1400" dirty="0" smtClean="0">
                <a:solidFill>
                  <a:schemeClr val="tx1"/>
                </a:solidFill>
                <a:latin typeface="Franklin Gothic Demi" pitchFamily="34" charset="0"/>
              </a:rPr>
            </a:br>
            <a:r>
              <a:rPr lang="en-CA" sz="1400" dirty="0" smtClean="0">
                <a:solidFill>
                  <a:schemeClr val="tx1"/>
                </a:solidFill>
                <a:latin typeface="Franklin Gothic Demi" pitchFamily="34" charset="0"/>
              </a:rPr>
              <a:t>Access I</a:t>
            </a:r>
            <a:br>
              <a:rPr lang="en-CA" sz="1400" dirty="0" smtClean="0">
                <a:solidFill>
                  <a:schemeClr val="tx1"/>
                </a:solidFill>
                <a:latin typeface="Franklin Gothic Demi" pitchFamily="34" charset="0"/>
              </a:rPr>
            </a:br>
            <a:r>
              <a:rPr lang="en-CA" sz="1400" dirty="0" smtClean="0">
                <a:solidFill>
                  <a:schemeClr val="tx1"/>
                </a:solidFill>
                <a:latin typeface="Franklin Gothic Demi" pitchFamily="34" charset="0"/>
              </a:rPr>
              <a:t>Presentation Skills</a:t>
            </a:r>
            <a:br>
              <a:rPr lang="en-CA" sz="1400" dirty="0" smtClean="0">
                <a:solidFill>
                  <a:schemeClr val="tx1"/>
                </a:solidFill>
                <a:latin typeface="Franklin Gothic Demi" pitchFamily="34" charset="0"/>
              </a:rPr>
            </a:br>
            <a:r>
              <a:rPr lang="en-CA" sz="1400" dirty="0" smtClean="0">
                <a:solidFill>
                  <a:schemeClr val="tx1"/>
                </a:solidFill>
                <a:latin typeface="Franklin Gothic Demi" pitchFamily="34" charset="0"/>
              </a:rPr>
              <a:t>Business Communication</a:t>
            </a:r>
            <a:br>
              <a:rPr lang="en-CA" sz="1400" dirty="0" smtClean="0">
                <a:solidFill>
                  <a:schemeClr val="tx1"/>
                </a:solidFill>
                <a:latin typeface="Franklin Gothic Demi" pitchFamily="34" charset="0"/>
              </a:rPr>
            </a:br>
            <a:endParaRPr lang="en-US" sz="1400" dirty="0">
              <a:solidFill>
                <a:schemeClr val="tx1"/>
              </a:solidFill>
              <a:latin typeface="Franklin Gothic Demi" pitchFamily="34" charset="0"/>
            </a:endParaRPr>
          </a:p>
        </p:txBody>
      </p:sp>
      <p:sp>
        <p:nvSpPr>
          <p:cNvPr id="13" name="Rounded Rectangle 12"/>
          <p:cNvSpPr/>
          <p:nvPr/>
        </p:nvSpPr>
        <p:spPr>
          <a:xfrm>
            <a:off x="518612" y="3508250"/>
            <a:ext cx="3132000" cy="612000"/>
          </a:xfrm>
          <a:prstGeom prst="roundRect">
            <a:avLst/>
          </a:prstGeom>
          <a:solidFill>
            <a:schemeClr val="tx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2800" dirty="0" smtClean="0">
                <a:solidFill>
                  <a:schemeClr val="tx1"/>
                </a:solidFill>
                <a:latin typeface="Berlin Sans FB Demi" pitchFamily="34" charset="0"/>
                <a:cs typeface="Aharoni" pitchFamily="2" charset="-79"/>
              </a:rPr>
              <a:t>TERM</a:t>
            </a:r>
            <a:r>
              <a:rPr lang="en-CA" sz="2800" dirty="0" smtClean="0">
                <a:solidFill>
                  <a:schemeClr val="tx1"/>
                </a:solidFill>
              </a:rPr>
              <a:t> </a:t>
            </a:r>
            <a:r>
              <a:rPr lang="en-CA" sz="2800" dirty="0" smtClean="0">
                <a:solidFill>
                  <a:schemeClr val="tx1"/>
                </a:solidFill>
                <a:latin typeface="Berlin Sans FB Demi" pitchFamily="34" charset="0"/>
                <a:cs typeface="Aharoni" pitchFamily="2" charset="-79"/>
              </a:rPr>
              <a:t>TWO</a:t>
            </a:r>
            <a:endParaRPr lang="en-US" sz="2800" dirty="0" smtClean="0">
              <a:solidFill>
                <a:schemeClr val="tx1"/>
              </a:solidFill>
              <a:latin typeface="Berlin Sans FB Demi" pitchFamily="34" charset="0"/>
              <a:cs typeface="Aharoni" pitchFamily="2" charset="-79"/>
            </a:endParaRPr>
          </a:p>
        </p:txBody>
      </p:sp>
      <p:sp>
        <p:nvSpPr>
          <p:cNvPr id="14" name="Right Arrow 13"/>
          <p:cNvSpPr/>
          <p:nvPr/>
        </p:nvSpPr>
        <p:spPr>
          <a:xfrm>
            <a:off x="3722050" y="3547606"/>
            <a:ext cx="642942" cy="42862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advClick="0" advTm="5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323232"/>
      </a:dk2>
      <a:lt2>
        <a:srgbClr val="E3DED1"/>
      </a:lt2>
      <a:accent1>
        <a:srgbClr val="F07F09"/>
      </a:accent1>
      <a:accent2>
        <a:srgbClr val="9F2936"/>
      </a:accent2>
      <a:accent3>
        <a:srgbClr val="0628BA"/>
      </a:accent3>
      <a:accent4>
        <a:srgbClr val="4E8542"/>
      </a:accent4>
      <a:accent5>
        <a:srgbClr val="604878"/>
      </a:accent5>
      <a:accent6>
        <a:srgbClr val="C19859"/>
      </a:accent6>
      <a:hlink>
        <a:srgbClr val="6B9F25"/>
      </a:hlink>
      <a:folHlink>
        <a:srgbClr val="B26B02"/>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818</TotalTime>
  <Words>618</Words>
  <Application>Microsoft Office PowerPoint</Application>
  <PresentationFormat>On-screen Show (4:3)</PresentationFormat>
  <Paragraphs>116</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Niagara  College Canada</vt:lpstr>
      <vt:lpstr>Niagara-on-the-Lake Campus</vt:lpstr>
      <vt:lpstr>Why Should I Choose Niagara College?</vt:lpstr>
      <vt:lpstr> Reasons Niagara College Should be Your 1st Choice</vt:lpstr>
      <vt:lpstr>Slide 5</vt:lpstr>
      <vt:lpstr>To prepare for success, administrative professionals should take  ACTION at Niagara College</vt:lpstr>
      <vt:lpstr>Slide 7</vt:lpstr>
      <vt:lpstr>Benefits of Niagara College</vt:lpstr>
      <vt:lpstr>Slide 9</vt:lpstr>
      <vt:lpstr>Testimonials and Profiles</vt:lpstr>
      <vt:lpstr>Slide 11</vt:lpstr>
      <vt:lpstr>Testimonials and Profiles</vt:lpstr>
      <vt:lpstr>Office Administration Co-op Statistics</vt:lpstr>
      <vt:lpstr>The Star of Excellence Award</vt:lpstr>
      <vt:lpstr>What career options are open to me? </vt:lpstr>
      <vt:lpstr>Graduates can be employed as...</vt:lpstr>
      <vt:lpstr>Employment sectors that are in need of Office Administrators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Rachael Flagg</dc:creator>
  <cp:lastModifiedBy>mfinley</cp:lastModifiedBy>
  <cp:revision>98</cp:revision>
  <dcterms:created xsi:type="dcterms:W3CDTF">2011-03-28T23:58:02Z</dcterms:created>
  <dcterms:modified xsi:type="dcterms:W3CDTF">2011-04-01T16:07:11Z</dcterms:modified>
</cp:coreProperties>
</file>